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
  </p:notesMasterIdLst>
  <p:sldIdLst>
    <p:sldId id="256" r:id="rId2"/>
    <p:sldId id="261" r:id="rId3"/>
  </p:sldIdLst>
  <p:sldSz cx="7559675" cy="10439400"/>
  <p:notesSz cx="6858000" cy="9144000"/>
  <p:embeddedFontLst>
    <p:embeddedFont>
      <p:font typeface="Helvetica Neue" panose="020B0604020202020204" charset="0"/>
      <p:regular r:id="rId5"/>
      <p:bold r:id="rId6"/>
      <p:italic r:id="rId7"/>
      <p:boldItalic r:id="rId8"/>
    </p:embeddedFont>
    <p:embeddedFont>
      <p:font typeface="Lexend Deca" panose="020B0604020202020204" charset="0"/>
      <p:regular r:id="rId9"/>
      <p:bold r:id="rId1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50" d="100"/>
          <a:sy n="150" d="100"/>
        </p:scale>
        <p:origin x="1224" y="-36"/>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font" Target="fonts/font3.fntdata"/><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presProps" Target="presProps.xml"/><Relationship Id="rId5" Type="http://schemas.openxmlformats.org/officeDocument/2006/relationships/font" Target="fonts/font1.fntdata"/><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3h</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Les Signaux</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Niveau</a:t>
            </a:r>
            <a:endParaRPr sz="1200" dirty="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100" dirty="0">
                <a:solidFill>
                  <a:schemeClr val="dk1"/>
                </a:solidFill>
                <a:latin typeface="Helvetica Neue"/>
                <a:sym typeface="Helvetica Neue"/>
              </a:rPr>
              <a:t>L’objectif de cet atelier est de commencer à découvrir les manipulations de la réparation et de continuer à évoluer dans le même fil rouge que l’atelier précédent celui du son.</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d’animation de l’atelier Crayon Siffleur</a:t>
            </a:r>
            <a:endParaRPr lang="fr" sz="1100" i="1" u="sng" dirty="0">
              <a:solidFill>
                <a:schemeClr val="dk1"/>
              </a:solidFill>
              <a:latin typeface="Helvetica Neue"/>
            </a:endParaRP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 kit de composants « Crayon Siffleur » par </a:t>
            </a:r>
            <a:r>
              <a:rPr lang="fr-FR" sz="1100" dirty="0" err="1">
                <a:solidFill>
                  <a:schemeClr val="dk1"/>
                </a:solidFill>
                <a:latin typeface="Helvetica Neue"/>
              </a:rPr>
              <a:t>apprenant.e</a:t>
            </a:r>
            <a:endParaRPr lang="fr-FR" sz="1100" dirty="0">
              <a:solidFill>
                <a:schemeClr val="dk1"/>
              </a:solidFill>
              <a:latin typeface="Helvetica Neue"/>
            </a:endParaRP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 nécessaire de fer à souder et de petit outillage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potentiomètres 10k Ohms.</a:t>
            </a:r>
            <a:endParaRPr sz="1100" dirty="0">
              <a:solidFill>
                <a:schemeClr val="dk1"/>
              </a:solidFill>
              <a:latin typeface="Helvetica Neue"/>
            </a:endParaRP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Atelier Crayon Siffleur</a:t>
            </a:r>
            <a:endParaRPr sz="1200" b="1" i="0" u="none" strike="noStrike" cap="none" dirty="0">
              <a:solidFill>
                <a:srgbClr val="FFFFFF"/>
              </a:solidFill>
              <a:latin typeface="Helvetica Neue"/>
              <a:ea typeface="Helvetica Neue"/>
              <a:cs typeface="Helvetica Neue"/>
              <a:sym typeface="Helvetica Neue"/>
            </a:endParaRPr>
          </a:p>
        </p:txBody>
      </p:sp>
      <p:sp>
        <p:nvSpPr>
          <p:cNvPr id="32" name="Google Shape;80;p13">
            <a:extLst>
              <a:ext uri="{FF2B5EF4-FFF2-40B4-BE49-F238E27FC236}">
                <a16:creationId xmlns:a16="http://schemas.microsoft.com/office/drawing/2014/main" id="{8E36E019-1983-4EB4-A7E2-628C112734F0}"/>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15</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3">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4">
            <a:alphaModFix/>
          </a:blip>
          <a:stretch>
            <a:fillRect/>
          </a:stretch>
        </p:blipFill>
        <p:spPr>
          <a:xfrm>
            <a:off x="6456600" y="10010676"/>
            <a:ext cx="942900" cy="330022"/>
          </a:xfrm>
          <a:prstGeom prst="rect">
            <a:avLst/>
          </a:prstGeom>
          <a:noFill/>
          <a:ln>
            <a:noFill/>
          </a:ln>
        </p:spPr>
      </p:pic>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Atelier Crayon Siffleur</a:t>
            </a:r>
            <a:endParaRPr sz="1200" b="1" i="0" u="none" strike="noStrike" cap="none" dirty="0">
              <a:solidFill>
                <a:srgbClr val="FFFFFF"/>
              </a:solidFill>
              <a:latin typeface="Helvetica Neue"/>
              <a:ea typeface="Helvetica Neue"/>
              <a:cs typeface="Helvetica Neue"/>
              <a:sym typeface="Helvetica Neue"/>
            </a:endParaRPr>
          </a:p>
        </p:txBody>
      </p:sp>
      <p:sp>
        <p:nvSpPr>
          <p:cNvPr id="43" name="Google Shape;86;p14">
            <a:extLst>
              <a:ext uri="{FF2B5EF4-FFF2-40B4-BE49-F238E27FC236}">
                <a16:creationId xmlns:a16="http://schemas.microsoft.com/office/drawing/2014/main" id="{EC814AEF-F705-4F56-8B7D-3E7A4FA5E77C}"/>
              </a:ext>
            </a:extLst>
          </p:cNvPr>
          <p:cNvSpPr/>
          <p:nvPr/>
        </p:nvSpPr>
        <p:spPr>
          <a:xfrm>
            <a:off x="475125" y="2635064"/>
            <a:ext cx="6631200" cy="1550113"/>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pic>
        <p:nvPicPr>
          <p:cNvPr id="44" name="Google Shape;88;p14">
            <a:extLst>
              <a:ext uri="{FF2B5EF4-FFF2-40B4-BE49-F238E27FC236}">
                <a16:creationId xmlns:a16="http://schemas.microsoft.com/office/drawing/2014/main" id="{5D18C776-CB5A-44D5-871B-FB94B8DF5072}"/>
              </a:ext>
            </a:extLst>
          </p:cNvPr>
          <p:cNvPicPr preferRelativeResize="0"/>
          <p:nvPr/>
        </p:nvPicPr>
        <p:blipFill>
          <a:blip r:embed="rId5">
            <a:alphaModFix/>
          </a:blip>
          <a:stretch>
            <a:fillRect/>
          </a:stretch>
        </p:blipFill>
        <p:spPr>
          <a:xfrm>
            <a:off x="464400" y="2238822"/>
            <a:ext cx="271651" cy="271651"/>
          </a:xfrm>
          <a:prstGeom prst="rect">
            <a:avLst/>
          </a:prstGeom>
          <a:noFill/>
          <a:ln>
            <a:noFill/>
          </a:ln>
        </p:spPr>
      </p:pic>
      <p:sp>
        <p:nvSpPr>
          <p:cNvPr id="45" name="Google Shape;89;p14">
            <a:extLst>
              <a:ext uri="{FF2B5EF4-FFF2-40B4-BE49-F238E27FC236}">
                <a16:creationId xmlns:a16="http://schemas.microsoft.com/office/drawing/2014/main" id="{9665D853-ED40-4BA8-B1A7-9AF29AB5A1DA}"/>
              </a:ext>
            </a:extLst>
          </p:cNvPr>
          <p:cNvSpPr txBox="1"/>
          <p:nvPr/>
        </p:nvSpPr>
        <p:spPr>
          <a:xfrm>
            <a:off x="751800" y="2220747"/>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46" name="Google Shape;90;p14">
            <a:extLst>
              <a:ext uri="{FF2B5EF4-FFF2-40B4-BE49-F238E27FC236}">
                <a16:creationId xmlns:a16="http://schemas.microsoft.com/office/drawing/2014/main" id="{67CBA036-833D-4C9F-BE1F-A94F94F0BA33}"/>
              </a:ext>
            </a:extLst>
          </p:cNvPr>
          <p:cNvPicPr preferRelativeResize="0"/>
          <p:nvPr/>
        </p:nvPicPr>
        <p:blipFill>
          <a:blip r:embed="rId6">
            <a:alphaModFix/>
          </a:blip>
          <a:stretch>
            <a:fillRect/>
          </a:stretch>
        </p:blipFill>
        <p:spPr>
          <a:xfrm>
            <a:off x="2473650" y="2215557"/>
            <a:ext cx="271651" cy="271651"/>
          </a:xfrm>
          <a:prstGeom prst="rect">
            <a:avLst/>
          </a:prstGeom>
          <a:noFill/>
          <a:ln>
            <a:noFill/>
          </a:ln>
        </p:spPr>
      </p:pic>
      <p:sp>
        <p:nvSpPr>
          <p:cNvPr id="47" name="Google Shape;91;p14">
            <a:extLst>
              <a:ext uri="{FF2B5EF4-FFF2-40B4-BE49-F238E27FC236}">
                <a16:creationId xmlns:a16="http://schemas.microsoft.com/office/drawing/2014/main" id="{957542CF-0C96-4B38-B769-F4A88ADBBB09}"/>
              </a:ext>
            </a:extLst>
          </p:cNvPr>
          <p:cNvSpPr txBox="1"/>
          <p:nvPr/>
        </p:nvSpPr>
        <p:spPr>
          <a:xfrm>
            <a:off x="2697450" y="2197482"/>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 h</a:t>
            </a:r>
            <a:endParaRPr sz="800" dirty="0">
              <a:latin typeface="Lexend Deca"/>
              <a:ea typeface="Lexend Deca"/>
              <a:cs typeface="Lexend Deca"/>
              <a:sym typeface="Lexend Deca"/>
            </a:endParaRPr>
          </a:p>
        </p:txBody>
      </p:sp>
      <p:pic>
        <p:nvPicPr>
          <p:cNvPr id="48" name="Google Shape;92;p14">
            <a:extLst>
              <a:ext uri="{FF2B5EF4-FFF2-40B4-BE49-F238E27FC236}">
                <a16:creationId xmlns:a16="http://schemas.microsoft.com/office/drawing/2014/main" id="{F9680B6E-BF3C-4BD7-A1F0-48453FFA521E}"/>
              </a:ext>
            </a:extLst>
          </p:cNvPr>
          <p:cNvPicPr preferRelativeResize="0"/>
          <p:nvPr/>
        </p:nvPicPr>
        <p:blipFill>
          <a:blip r:embed="rId7">
            <a:alphaModFix/>
          </a:blip>
          <a:stretch>
            <a:fillRect/>
          </a:stretch>
        </p:blipFill>
        <p:spPr>
          <a:xfrm>
            <a:off x="3643375" y="2215557"/>
            <a:ext cx="271651" cy="271651"/>
          </a:xfrm>
          <a:prstGeom prst="rect">
            <a:avLst/>
          </a:prstGeom>
          <a:noFill/>
          <a:ln>
            <a:noFill/>
          </a:ln>
        </p:spPr>
      </p:pic>
      <p:sp>
        <p:nvSpPr>
          <p:cNvPr id="51" name="Google Shape;93;p14">
            <a:extLst>
              <a:ext uri="{FF2B5EF4-FFF2-40B4-BE49-F238E27FC236}">
                <a16:creationId xmlns:a16="http://schemas.microsoft.com/office/drawing/2014/main" id="{179E3A64-D67A-4B0C-9C5B-8C0F06F95B8C}"/>
              </a:ext>
            </a:extLst>
          </p:cNvPr>
          <p:cNvSpPr txBox="1"/>
          <p:nvPr/>
        </p:nvSpPr>
        <p:spPr>
          <a:xfrm>
            <a:off x="3915025" y="2197482"/>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52" name="ZoneTexte 51">
            <a:extLst>
              <a:ext uri="{FF2B5EF4-FFF2-40B4-BE49-F238E27FC236}">
                <a16:creationId xmlns:a16="http://schemas.microsoft.com/office/drawing/2014/main" id="{0E32AFCC-15E7-4FAA-A837-4F3D1461C814}"/>
              </a:ext>
            </a:extLst>
          </p:cNvPr>
          <p:cNvSpPr txBox="1"/>
          <p:nvPr/>
        </p:nvSpPr>
        <p:spPr>
          <a:xfrm>
            <a:off x="464075" y="2625697"/>
            <a:ext cx="6602850" cy="1446550"/>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Animer l’atelier Crayon Siffleur</a:t>
            </a:r>
          </a:p>
          <a:p>
            <a:pPr marL="285750" indent="-285750">
              <a:buFont typeface="Arial" panose="020B0604020202020204" pitchFamily="34" charset="0"/>
              <a:buChar char="•"/>
            </a:pPr>
            <a:r>
              <a:rPr lang="fr-FR" sz="1100" dirty="0">
                <a:solidFill>
                  <a:schemeClr val="dk1"/>
                </a:solidFill>
                <a:latin typeface="Helvetica Neue"/>
              </a:rPr>
              <a:t>L’objectif est de découvrir l’assemblage de composants sur un PCB.</a:t>
            </a:r>
          </a:p>
          <a:p>
            <a:pPr marL="285750" indent="-285750">
              <a:buFont typeface="Arial" panose="020B0604020202020204" pitchFamily="34" charset="0"/>
              <a:buChar char="•"/>
            </a:pPr>
            <a:r>
              <a:rPr lang="fr-FR" sz="1100" dirty="0">
                <a:solidFill>
                  <a:schemeClr val="dk1"/>
                </a:solidFill>
                <a:latin typeface="Helvetica Neue"/>
              </a:rPr>
              <a:t>Démontrer avec le crayon siffleur la conduction du corps humain</a:t>
            </a:r>
          </a:p>
          <a:p>
            <a:pPr marL="285750" indent="-285750">
              <a:buFont typeface="Arial" panose="020B0604020202020204" pitchFamily="34" charset="0"/>
              <a:buChar char="•"/>
            </a:pPr>
            <a:r>
              <a:rPr lang="fr-FR" sz="1100" dirty="0">
                <a:solidFill>
                  <a:schemeClr val="dk1"/>
                </a:solidFill>
                <a:latin typeface="Helvetica Neue"/>
              </a:rPr>
              <a:t>Faire le lien entre la résistance du corps humain et la fréquence de génération du son du crayon siffleur</a:t>
            </a:r>
          </a:p>
          <a:p>
            <a:pPr marL="285750" indent="-285750">
              <a:buFont typeface="Arial" panose="020B0604020202020204" pitchFamily="34" charset="0"/>
              <a:buChar char="•"/>
            </a:pPr>
            <a:r>
              <a:rPr lang="fr-FR" sz="1100" dirty="0">
                <a:solidFill>
                  <a:schemeClr val="dk1"/>
                </a:solidFill>
                <a:latin typeface="Helvetica Neue"/>
              </a:rPr>
              <a:t>En fonction du temps restant, relier un potentiomètre entre les deux pads du crayon siffleur pour le transformer en GBF.</a:t>
            </a:r>
          </a:p>
          <a:p>
            <a:pPr marL="285750" indent="-285750">
              <a:buFont typeface="Arial" panose="020B0604020202020204" pitchFamily="34" charset="0"/>
              <a:buChar char="•"/>
            </a:pPr>
            <a:r>
              <a:rPr lang="fr-FR" sz="1100" dirty="0">
                <a:solidFill>
                  <a:schemeClr val="dk1"/>
                </a:solidFill>
                <a:latin typeface="Helvetica Neue"/>
              </a:rPr>
              <a:t>Observer le signal aux bornes de l’enceinte à l’oscilloscope</a:t>
            </a:r>
          </a:p>
        </p:txBody>
      </p:sp>
      <p:sp>
        <p:nvSpPr>
          <p:cNvPr id="53" name="Google Shape;87;p14">
            <a:extLst>
              <a:ext uri="{FF2B5EF4-FFF2-40B4-BE49-F238E27FC236}">
                <a16:creationId xmlns:a16="http://schemas.microsoft.com/office/drawing/2014/main" id="{95C601A5-B9C6-41B3-AB3B-C0F9227A52C8}"/>
              </a:ext>
            </a:extLst>
          </p:cNvPr>
          <p:cNvSpPr txBox="1"/>
          <p:nvPr/>
        </p:nvSpPr>
        <p:spPr>
          <a:xfrm>
            <a:off x="407699" y="1758473"/>
            <a:ext cx="64001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Découverte de la soudure en électronique</a:t>
            </a:r>
            <a:endParaRPr sz="1200" b="1" dirty="0">
              <a:latin typeface="Lexend Deca"/>
              <a:ea typeface="Lexend Deca"/>
              <a:cs typeface="Lexend Deca"/>
              <a:sym typeface="Lexend Deca"/>
            </a:endParaRPr>
          </a:p>
        </p:txBody>
      </p:sp>
      <p:sp>
        <p:nvSpPr>
          <p:cNvPr id="54" name="Google Shape;192;p17">
            <a:extLst>
              <a:ext uri="{FF2B5EF4-FFF2-40B4-BE49-F238E27FC236}">
                <a16:creationId xmlns:a16="http://schemas.microsoft.com/office/drawing/2014/main" id="{EF1751FF-589A-4012-80A6-8CA5B3B7ABEF}"/>
              </a:ext>
            </a:extLst>
          </p:cNvPr>
          <p:cNvSpPr/>
          <p:nvPr/>
        </p:nvSpPr>
        <p:spPr>
          <a:xfrm>
            <a:off x="464400" y="5884226"/>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3;p17">
            <a:extLst>
              <a:ext uri="{FF2B5EF4-FFF2-40B4-BE49-F238E27FC236}">
                <a16:creationId xmlns:a16="http://schemas.microsoft.com/office/drawing/2014/main" id="{998A5D09-CB6F-47F5-9283-3BEB56A59491}"/>
              </a:ext>
            </a:extLst>
          </p:cNvPr>
          <p:cNvSpPr txBox="1"/>
          <p:nvPr/>
        </p:nvSpPr>
        <p:spPr>
          <a:xfrm>
            <a:off x="407700" y="5514926"/>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56" name="Google Shape;194;p17">
            <a:extLst>
              <a:ext uri="{FF2B5EF4-FFF2-40B4-BE49-F238E27FC236}">
                <a16:creationId xmlns:a16="http://schemas.microsoft.com/office/drawing/2014/main" id="{1D57459E-6414-4C92-90BC-3835C7E8B9A3}"/>
              </a:ext>
            </a:extLst>
          </p:cNvPr>
          <p:cNvSpPr txBox="1"/>
          <p:nvPr/>
        </p:nvSpPr>
        <p:spPr>
          <a:xfrm>
            <a:off x="600213" y="5899021"/>
            <a:ext cx="6343800" cy="492412"/>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rPr>
              <a:t>Supports d’animation de l’atelier Crayon siffleur</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57" name="Google Shape;195;p17">
            <a:extLst>
              <a:ext uri="{FF2B5EF4-FFF2-40B4-BE49-F238E27FC236}">
                <a16:creationId xmlns:a16="http://schemas.microsoft.com/office/drawing/2014/main" id="{7DBBD431-2942-473F-B7A3-D19A9712E0BD}"/>
              </a:ext>
            </a:extLst>
          </p:cNvPr>
          <p:cNvSpPr/>
          <p:nvPr/>
        </p:nvSpPr>
        <p:spPr>
          <a:xfrm>
            <a:off x="482513" y="6993506"/>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6;p17">
            <a:extLst>
              <a:ext uri="{FF2B5EF4-FFF2-40B4-BE49-F238E27FC236}">
                <a16:creationId xmlns:a16="http://schemas.microsoft.com/office/drawing/2014/main" id="{8992C3FE-0859-40AF-8EB2-668C2CA42A41}"/>
              </a:ext>
            </a:extLst>
          </p:cNvPr>
          <p:cNvSpPr txBox="1"/>
          <p:nvPr/>
        </p:nvSpPr>
        <p:spPr>
          <a:xfrm>
            <a:off x="446288" y="6624207"/>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59" name="Google Shape;197;p17">
            <a:extLst>
              <a:ext uri="{FF2B5EF4-FFF2-40B4-BE49-F238E27FC236}">
                <a16:creationId xmlns:a16="http://schemas.microsoft.com/office/drawing/2014/main" id="{178FF5B9-D93A-4CA7-A4CD-5AEE03D7DFBC}"/>
              </a:ext>
            </a:extLst>
          </p:cNvPr>
          <p:cNvSpPr txBox="1"/>
          <p:nvPr/>
        </p:nvSpPr>
        <p:spPr>
          <a:xfrm>
            <a:off x="618338" y="7219707"/>
            <a:ext cx="6343800" cy="1104888"/>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Dans la continuité du fil rouge sur le son le crayon siffleur permet de découvrir l’assemblage de composants sur un PCB, le support fourni aux participant.es est très complet, essayer de les laisser en autonomie afin de leur faire suivre une méthode existante par eux-même.</a:t>
            </a:r>
            <a:endParaRPr sz="1100" dirty="0">
              <a:solidFill>
                <a:schemeClr val="dk1"/>
              </a:solidFill>
              <a:latin typeface="Lexend Deca"/>
              <a:ea typeface="Lexend Deca"/>
              <a:cs typeface="Lexend Deca"/>
              <a:sym typeface="Lexend Deca"/>
            </a:endParaRPr>
          </a:p>
        </p:txBody>
      </p:sp>
      <p:sp>
        <p:nvSpPr>
          <p:cNvPr id="60" name="Google Shape;203;p17">
            <a:extLst>
              <a:ext uri="{FF2B5EF4-FFF2-40B4-BE49-F238E27FC236}">
                <a16:creationId xmlns:a16="http://schemas.microsoft.com/office/drawing/2014/main" id="{9BA85FC6-36B8-4585-B594-926494BEB4B6}"/>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204;p17">
            <a:extLst>
              <a:ext uri="{FF2B5EF4-FFF2-40B4-BE49-F238E27FC236}">
                <a16:creationId xmlns:a16="http://schemas.microsoft.com/office/drawing/2014/main" id="{8D0FC10F-CB10-4EA1-8719-A51EF2DE8645}"/>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62" name="Google Shape;205;p17">
            <a:extLst>
              <a:ext uri="{FF2B5EF4-FFF2-40B4-BE49-F238E27FC236}">
                <a16:creationId xmlns:a16="http://schemas.microsoft.com/office/drawing/2014/main" id="{BBFEC5F5-6F94-4331-BF81-D07792785D3A}"/>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
        <p:nvSpPr>
          <p:cNvPr id="25" name="Google Shape;80;p13">
            <a:extLst>
              <a:ext uri="{FF2B5EF4-FFF2-40B4-BE49-F238E27FC236}">
                <a16:creationId xmlns:a16="http://schemas.microsoft.com/office/drawing/2014/main" id="{31CF17C9-AC16-4BD3-9DF9-C2D3D01ACA79}"/>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15</a:t>
            </a:r>
            <a:endParaRPr sz="1100" dirty="0">
              <a:solidFill>
                <a:srgbClr val="FFFFFF"/>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75201714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1422</TotalTime>
  <Words>321</Words>
  <Application>Microsoft Office PowerPoint</Application>
  <PresentationFormat>Personnalisé</PresentationFormat>
  <Paragraphs>42</Paragraphs>
  <Slides>2</Slides>
  <Notes>2</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2</vt:i4>
      </vt:variant>
    </vt:vector>
  </HeadingPairs>
  <TitlesOfParts>
    <vt:vector size="6" baseType="lpstr">
      <vt:lpstr>Lexend Deca</vt:lpstr>
      <vt:lpstr>Helvetica Neue</vt:lpstr>
      <vt:lpstr>Arial</vt:lpstr>
      <vt:lpstr>Simple Light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60</cp:revision>
  <dcterms:modified xsi:type="dcterms:W3CDTF">2024-03-04T11:31:21Z</dcterms:modified>
</cp:coreProperties>
</file>