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5"/>
  </p:notesMasterIdLst>
  <p:sldIdLst>
    <p:sldId id="256" r:id="rId2"/>
    <p:sldId id="257" r:id="rId3"/>
    <p:sldId id="261" r:id="rId4"/>
  </p:sldIdLst>
  <p:sldSz cx="7559675" cy="10439400"/>
  <p:notesSz cx="6858000" cy="9144000"/>
  <p:embeddedFontLst>
    <p:embeddedFont>
      <p:font typeface="Helvetica Neue" panose="020B0604020202020204" charset="0"/>
      <p:regular r:id="rId6"/>
      <p:bold r:id="rId7"/>
      <p:italic r:id="rId8"/>
      <p:boldItalic r:id="rId9"/>
    </p:embeddedFont>
    <p:embeddedFont>
      <p:font typeface="Lexend Deca" panose="020B0604020202020204" charset="0"/>
      <p:regular r:id="rId10"/>
      <p:bold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288">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24" y="-1476"/>
      </p:cViewPr>
      <p:guideLst>
        <p:guide orient="horz" pos="3288"/>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font" Target="fonts/font6.fntdata"/><Relationship Id="rId5" Type="http://schemas.openxmlformats.org/officeDocument/2006/relationships/notesMaster" Target="notesMasters/notesMaster1.xml"/><Relationship Id="rId15" Type="http://schemas.openxmlformats.org/officeDocument/2006/relationships/tableStyles" Target="tableStyles.xml"/><Relationship Id="rId10"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font" Target="fonts/font4.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87788" y="685800"/>
            <a:ext cx="24831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10752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57712" y="1511298"/>
            <a:ext cx="7044600" cy="416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57705" y="5752555"/>
            <a:ext cx="7044600" cy="16089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257705" y="2339232"/>
            <a:ext cx="7044600" cy="69345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57705"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3995291"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57705" y="1127727"/>
            <a:ext cx="2321700" cy="15339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57705" y="2820535"/>
            <a:ext cx="2321700" cy="64533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05325" y="913690"/>
            <a:ext cx="5264700" cy="8303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780000" y="-254"/>
            <a:ext cx="3780000" cy="10440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19508" y="2503032"/>
            <a:ext cx="3344400" cy="30087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19508" y="5689531"/>
            <a:ext cx="3344400" cy="250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083839" y="1469689"/>
            <a:ext cx="3172200" cy="75000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57705" y="8586994"/>
            <a:ext cx="4959600" cy="12282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57705" y="2245153"/>
            <a:ext cx="7044600" cy="3985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57705" y="6398217"/>
            <a:ext cx="7044600" cy="26403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57705" y="903288"/>
            <a:ext cx="7044600" cy="11625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57705" y="2339232"/>
            <a:ext cx="7044600" cy="69345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004788" y="9465147"/>
            <a:ext cx="453600" cy="7989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49662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0" algn="l" rtl="0">
              <a:lnSpc>
                <a:spcPct val="115000"/>
              </a:lnSpc>
              <a:spcBef>
                <a:spcPts val="0"/>
              </a:spcBef>
              <a:spcAft>
                <a:spcPts val="0"/>
              </a:spcAft>
              <a:buNone/>
            </a:pPr>
            <a:endParaRPr sz="1100" dirty="0">
              <a:solidFill>
                <a:schemeClr val="dk1"/>
              </a:solidFill>
              <a:latin typeface="Helvetica Neue"/>
              <a:ea typeface="Helvetica Neue"/>
              <a:cs typeface="Helvetica Neue"/>
              <a:sym typeface="Helvetica Neue"/>
            </a:endParaRPr>
          </a:p>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Selon le nombre de participant.e.s, un ou deux animateurs</a:t>
            </a:r>
            <a:endParaRPr sz="1100" dirty="0">
              <a:solidFill>
                <a:schemeClr val="dk1"/>
              </a:solidFill>
              <a:latin typeface="Helvetica Neue"/>
              <a:ea typeface="Helvetica Neue"/>
              <a:cs typeface="Helvetica Neue"/>
              <a:sym typeface="Helvetica Neue"/>
            </a:endParaRPr>
          </a:p>
        </p:txBody>
      </p:sp>
      <p:sp>
        <p:nvSpPr>
          <p:cNvPr id="55" name="Google Shape;55;p13"/>
          <p:cNvSpPr/>
          <p:nvPr/>
        </p:nvSpPr>
        <p:spPr>
          <a:xfrm>
            <a:off x="4644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3h</a:t>
            </a:r>
            <a:endParaRPr sz="1100" dirty="0">
              <a:solidFill>
                <a:schemeClr val="dk1"/>
              </a:solidFill>
              <a:latin typeface="Helvetica Neue"/>
            </a:endParaRPr>
          </a:p>
        </p:txBody>
      </p:sp>
      <p:sp>
        <p:nvSpPr>
          <p:cNvPr id="56" name="Google Shape;56;p13"/>
          <p:cNvSpPr/>
          <p:nvPr/>
        </p:nvSpPr>
        <p:spPr>
          <a:xfrm>
            <a:off x="27153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Atelier </a:t>
            </a:r>
            <a:r>
              <a:rPr lang="fr-FR" sz="1100" dirty="0">
                <a:solidFill>
                  <a:schemeClr val="dk1"/>
                </a:solidFill>
                <a:latin typeface="Helvetica Neue"/>
                <a:ea typeface="Helvetica Neue"/>
                <a:cs typeface="Helvetica Neue"/>
                <a:sym typeface="Helvetica Neue"/>
              </a:rPr>
              <a:t>en groupe entier</a:t>
            </a:r>
          </a:p>
          <a:p>
            <a:pPr marL="457200" lvl="0" indent="-298450" algn="l" rtl="0">
              <a:lnSpc>
                <a:spcPct val="115000"/>
              </a:lnSpc>
              <a:spcBef>
                <a:spcPts val="0"/>
              </a:spcBef>
              <a:spcAft>
                <a:spcPts val="0"/>
              </a:spcAft>
              <a:buClr>
                <a:schemeClr val="dk1"/>
              </a:buClr>
              <a:buSzPts val="1100"/>
              <a:buFont typeface="Helvetica Neue"/>
              <a:buChar char="-"/>
            </a:pPr>
            <a:r>
              <a:rPr lang="fr-FR" sz="1100" dirty="0">
                <a:solidFill>
                  <a:schemeClr val="dk1"/>
                </a:solidFill>
                <a:latin typeface="Helvetica Neue"/>
                <a:ea typeface="Helvetica Neue"/>
                <a:cs typeface="Helvetica Neue"/>
                <a:sym typeface="Helvetica Neue"/>
              </a:rPr>
              <a:t>Minimum deux </a:t>
            </a:r>
            <a:r>
              <a:rPr lang="fr-FR" sz="1100" dirty="0" err="1">
                <a:solidFill>
                  <a:schemeClr val="dk1"/>
                </a:solidFill>
                <a:latin typeface="Helvetica Neue"/>
                <a:ea typeface="Helvetica Neue"/>
                <a:cs typeface="Helvetica Neue"/>
                <a:sym typeface="Helvetica Neue"/>
              </a:rPr>
              <a:t>apprenant.e.s</a:t>
            </a:r>
            <a:endParaRPr lang="fr-FR" sz="1100" dirty="0">
              <a:solidFill>
                <a:schemeClr val="dk1"/>
              </a:solidFill>
              <a:latin typeface="Helvetica Neue"/>
              <a:ea typeface="Helvetica Neue"/>
              <a:cs typeface="Helvetica Neue"/>
              <a:sym typeface="Helvetica Neue"/>
            </a:endParaRPr>
          </a:p>
        </p:txBody>
      </p:sp>
      <p:sp>
        <p:nvSpPr>
          <p:cNvPr id="57" name="Google Shape;57;p13"/>
          <p:cNvSpPr/>
          <p:nvPr/>
        </p:nvSpPr>
        <p:spPr>
          <a:xfrm>
            <a:off x="49662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algn="l" rtl="0">
              <a:lnSpc>
                <a:spcPct val="115000"/>
              </a:lnSpc>
              <a:spcBef>
                <a:spcPts val="0"/>
              </a:spcBef>
              <a:spcAft>
                <a:spcPts val="0"/>
              </a:spcAft>
              <a:buClr>
                <a:schemeClr val="dk1"/>
              </a:buClr>
              <a:buSzPts val="900"/>
            </a:pPr>
            <a:endParaRPr sz="900" dirty="0">
              <a:solidFill>
                <a:schemeClr val="dk1"/>
              </a:solidFill>
              <a:latin typeface="Helvetica Neue"/>
              <a:ea typeface="Helvetica Neue"/>
              <a:cs typeface="Helvetica Neue"/>
              <a:sym typeface="Helvetica Neue"/>
            </a:endParaRPr>
          </a:p>
        </p:txBody>
      </p:sp>
      <p:sp>
        <p:nvSpPr>
          <p:cNvPr id="58" name="Google Shape;58;p13"/>
          <p:cNvSpPr/>
          <p:nvPr/>
        </p:nvSpPr>
        <p:spPr>
          <a:xfrm>
            <a:off x="4644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fr" sz="1100" dirty="0">
                <a:solidFill>
                  <a:schemeClr val="dk1"/>
                </a:solidFill>
                <a:latin typeface="Helvetica Neue"/>
              </a:rPr>
              <a:t>Débutant.e</a:t>
            </a:r>
            <a:endParaRPr sz="1100" dirty="0">
              <a:solidFill>
                <a:schemeClr val="dk1"/>
              </a:solidFill>
              <a:latin typeface="Helvetica Neue"/>
            </a:endParaRPr>
          </a:p>
        </p:txBody>
      </p:sp>
      <p:sp>
        <p:nvSpPr>
          <p:cNvPr id="59" name="Google Shape;59;p13"/>
          <p:cNvSpPr/>
          <p:nvPr/>
        </p:nvSpPr>
        <p:spPr>
          <a:xfrm>
            <a:off x="27153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Atelier Crayon Siffleur</a:t>
            </a:r>
            <a:endParaRPr sz="1100" dirty="0">
              <a:solidFill>
                <a:schemeClr val="dk1"/>
              </a:solidFill>
              <a:latin typeface="Helvetica Neue"/>
            </a:endParaRPr>
          </a:p>
        </p:txBody>
      </p:sp>
      <p:pic>
        <p:nvPicPr>
          <p:cNvPr id="60" name="Google Shape;60;p13"/>
          <p:cNvPicPr preferRelativeResize="0"/>
          <p:nvPr/>
        </p:nvPicPr>
        <p:blipFill>
          <a:blip r:embed="rId3">
            <a:alphaModFix/>
          </a:blip>
          <a:stretch>
            <a:fillRect/>
          </a:stretch>
        </p:blipFill>
        <p:spPr>
          <a:xfrm>
            <a:off x="3074050" y="3306900"/>
            <a:ext cx="540375" cy="540375"/>
          </a:xfrm>
          <a:prstGeom prst="rect">
            <a:avLst/>
          </a:prstGeom>
          <a:noFill/>
          <a:ln>
            <a:noFill/>
          </a:ln>
        </p:spPr>
      </p:pic>
      <p:pic>
        <p:nvPicPr>
          <p:cNvPr id="61" name="Google Shape;61;p13"/>
          <p:cNvPicPr preferRelativeResize="0"/>
          <p:nvPr/>
        </p:nvPicPr>
        <p:blipFill>
          <a:blip r:embed="rId4">
            <a:alphaModFix/>
          </a:blip>
          <a:stretch>
            <a:fillRect/>
          </a:stretch>
        </p:blipFill>
        <p:spPr>
          <a:xfrm>
            <a:off x="5169613" y="6005913"/>
            <a:ext cx="540375" cy="540375"/>
          </a:xfrm>
          <a:prstGeom prst="rect">
            <a:avLst/>
          </a:prstGeom>
          <a:noFill/>
          <a:ln>
            <a:noFill/>
          </a:ln>
        </p:spPr>
      </p:pic>
      <p:pic>
        <p:nvPicPr>
          <p:cNvPr id="62" name="Google Shape;62;p13"/>
          <p:cNvPicPr preferRelativeResize="0"/>
          <p:nvPr/>
        </p:nvPicPr>
        <p:blipFill>
          <a:blip r:embed="rId5">
            <a:alphaModFix/>
          </a:blip>
          <a:stretch>
            <a:fillRect/>
          </a:stretch>
        </p:blipFill>
        <p:spPr>
          <a:xfrm>
            <a:off x="904500" y="3306875"/>
            <a:ext cx="540375" cy="540375"/>
          </a:xfrm>
          <a:prstGeom prst="rect">
            <a:avLst/>
          </a:prstGeom>
          <a:noFill/>
          <a:ln>
            <a:noFill/>
          </a:ln>
        </p:spPr>
      </p:pic>
      <p:pic>
        <p:nvPicPr>
          <p:cNvPr id="63" name="Google Shape;63;p13"/>
          <p:cNvPicPr preferRelativeResize="0"/>
          <p:nvPr/>
        </p:nvPicPr>
        <p:blipFill>
          <a:blip r:embed="rId6">
            <a:alphaModFix/>
          </a:blip>
          <a:stretch>
            <a:fillRect/>
          </a:stretch>
        </p:blipFill>
        <p:spPr>
          <a:xfrm>
            <a:off x="5124100" y="3238900"/>
            <a:ext cx="540375" cy="540375"/>
          </a:xfrm>
          <a:prstGeom prst="rect">
            <a:avLst/>
          </a:prstGeom>
          <a:noFill/>
          <a:ln>
            <a:noFill/>
          </a:ln>
        </p:spPr>
      </p:pic>
      <p:pic>
        <p:nvPicPr>
          <p:cNvPr id="64" name="Google Shape;64;p13"/>
          <p:cNvPicPr preferRelativeResize="0"/>
          <p:nvPr/>
        </p:nvPicPr>
        <p:blipFill>
          <a:blip r:embed="rId7">
            <a:alphaModFix/>
          </a:blip>
          <a:stretch>
            <a:fillRect/>
          </a:stretch>
        </p:blipFill>
        <p:spPr>
          <a:xfrm>
            <a:off x="2852623" y="5911338"/>
            <a:ext cx="540375" cy="540375"/>
          </a:xfrm>
          <a:prstGeom prst="rect">
            <a:avLst/>
          </a:prstGeom>
          <a:noFill/>
          <a:ln>
            <a:noFill/>
          </a:ln>
        </p:spPr>
      </p:pic>
      <p:sp>
        <p:nvSpPr>
          <p:cNvPr id="65" name="Google Shape;65;p13"/>
          <p:cNvSpPr txBox="1"/>
          <p:nvPr/>
        </p:nvSpPr>
        <p:spPr>
          <a:xfrm>
            <a:off x="1432200" y="3401688"/>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Niveau</a:t>
            </a:r>
            <a:endParaRPr sz="1200" dirty="0">
              <a:latin typeface="Lexend Deca"/>
              <a:ea typeface="Lexend Deca"/>
              <a:cs typeface="Lexend Deca"/>
              <a:sym typeface="Lexend Deca"/>
            </a:endParaRPr>
          </a:p>
        </p:txBody>
      </p:sp>
      <p:sp>
        <p:nvSpPr>
          <p:cNvPr id="66" name="Google Shape;66;p13"/>
          <p:cNvSpPr txBox="1"/>
          <p:nvPr/>
        </p:nvSpPr>
        <p:spPr>
          <a:xfrm>
            <a:off x="3614425" y="3392425"/>
            <a:ext cx="942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Pré-requis</a:t>
            </a:r>
            <a:endParaRPr sz="1200">
              <a:latin typeface="Lexend Deca"/>
              <a:ea typeface="Lexend Deca"/>
              <a:cs typeface="Lexend Deca"/>
              <a:sym typeface="Lexend Deca"/>
            </a:endParaRPr>
          </a:p>
        </p:txBody>
      </p:sp>
      <p:sp>
        <p:nvSpPr>
          <p:cNvPr id="67" name="Google Shape;67;p13"/>
          <p:cNvSpPr txBox="1"/>
          <p:nvPr/>
        </p:nvSpPr>
        <p:spPr>
          <a:xfrm>
            <a:off x="5790588" y="6008313"/>
            <a:ext cx="11778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Animateurs/animatrices</a:t>
            </a:r>
            <a:endParaRPr sz="1200">
              <a:latin typeface="Lexend Deca"/>
              <a:ea typeface="Lexend Deca"/>
              <a:cs typeface="Lexend Deca"/>
              <a:sym typeface="Lexend Deca"/>
            </a:endParaRPr>
          </a:p>
        </p:txBody>
      </p:sp>
      <p:sp>
        <p:nvSpPr>
          <p:cNvPr id="68" name="Google Shape;68;p13"/>
          <p:cNvSpPr txBox="1"/>
          <p:nvPr/>
        </p:nvSpPr>
        <p:spPr>
          <a:xfrm>
            <a:off x="5664475" y="3232025"/>
            <a:ext cx="1273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Objectifs pédagogiques</a:t>
            </a:r>
            <a:endParaRPr sz="1200" dirty="0">
              <a:latin typeface="Lexend Deca"/>
              <a:ea typeface="Lexend Deca"/>
              <a:cs typeface="Lexend Deca"/>
              <a:sym typeface="Lexend Deca"/>
            </a:endParaRPr>
          </a:p>
        </p:txBody>
      </p:sp>
      <p:sp>
        <p:nvSpPr>
          <p:cNvPr id="69" name="Google Shape;69;p13"/>
          <p:cNvSpPr txBox="1"/>
          <p:nvPr/>
        </p:nvSpPr>
        <p:spPr>
          <a:xfrm>
            <a:off x="3350075" y="6022263"/>
            <a:ext cx="1273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Participant.e.s</a:t>
            </a:r>
            <a:endParaRPr sz="1200">
              <a:latin typeface="Lexend Deca"/>
              <a:ea typeface="Lexend Deca"/>
              <a:cs typeface="Lexend Deca"/>
              <a:sym typeface="Lexend Deca"/>
            </a:endParaRPr>
          </a:p>
        </p:txBody>
      </p:sp>
      <p:sp>
        <p:nvSpPr>
          <p:cNvPr id="70" name="Google Shape;70;p13"/>
          <p:cNvSpPr/>
          <p:nvPr/>
        </p:nvSpPr>
        <p:spPr>
          <a:xfrm>
            <a:off x="464400" y="1529925"/>
            <a:ext cx="6631200" cy="13869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100" dirty="0">
                <a:solidFill>
                  <a:schemeClr val="dk1"/>
                </a:solidFill>
                <a:latin typeface="Helvetica Neue"/>
                <a:sym typeface="Helvetica Neue"/>
              </a:rPr>
              <a:t>L'objectif de cet atelier est d’appréhender la décomposition d’un objet en fonctions principale et l’application d’une méthodologie à travers l’utilisation de synoptiques.</a:t>
            </a:r>
            <a:endParaRPr dirty="0"/>
          </a:p>
        </p:txBody>
      </p:sp>
      <p:sp>
        <p:nvSpPr>
          <p:cNvPr id="71" name="Google Shape;71;p13"/>
          <p:cNvSpPr txBox="1"/>
          <p:nvPr/>
        </p:nvSpPr>
        <p:spPr>
          <a:xfrm>
            <a:off x="566975" y="1577275"/>
            <a:ext cx="1892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Description de l’atelier</a:t>
            </a:r>
            <a:endParaRPr sz="1200" dirty="0">
              <a:latin typeface="Lexend Deca"/>
              <a:ea typeface="Lexend Deca"/>
              <a:cs typeface="Lexend Deca"/>
              <a:sym typeface="Lexend Deca"/>
            </a:endParaRPr>
          </a:p>
        </p:txBody>
      </p:sp>
      <p:pic>
        <p:nvPicPr>
          <p:cNvPr id="72" name="Google Shape;72;p13"/>
          <p:cNvPicPr preferRelativeResize="0"/>
          <p:nvPr/>
        </p:nvPicPr>
        <p:blipFill>
          <a:blip r:embed="rId8">
            <a:alphaModFix/>
          </a:blip>
          <a:stretch>
            <a:fillRect/>
          </a:stretch>
        </p:blipFill>
        <p:spPr>
          <a:xfrm>
            <a:off x="904500" y="5911338"/>
            <a:ext cx="540375" cy="540375"/>
          </a:xfrm>
          <a:prstGeom prst="rect">
            <a:avLst/>
          </a:prstGeom>
          <a:noFill/>
          <a:ln>
            <a:noFill/>
          </a:ln>
        </p:spPr>
      </p:pic>
      <p:sp>
        <p:nvSpPr>
          <p:cNvPr id="73" name="Google Shape;73;p13"/>
          <p:cNvSpPr txBox="1"/>
          <p:nvPr/>
        </p:nvSpPr>
        <p:spPr>
          <a:xfrm>
            <a:off x="1461250" y="5996875"/>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Durée</a:t>
            </a:r>
            <a:endParaRPr sz="1200">
              <a:latin typeface="Lexend Deca"/>
              <a:ea typeface="Lexend Deca"/>
              <a:cs typeface="Lexend Deca"/>
              <a:sym typeface="Lexend Deca"/>
            </a:endParaRPr>
          </a:p>
        </p:txBody>
      </p:sp>
      <p:sp>
        <p:nvSpPr>
          <p:cNvPr id="74" name="Google Shape;74;p13"/>
          <p:cNvSpPr/>
          <p:nvPr/>
        </p:nvSpPr>
        <p:spPr>
          <a:xfrm>
            <a:off x="464400" y="8471374"/>
            <a:ext cx="6631200" cy="153930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indent="-171450" algn="l" rtl="0">
              <a:spcBef>
                <a:spcPts val="0"/>
              </a:spcBef>
              <a:spcAft>
                <a:spcPts val="0"/>
              </a:spcAft>
              <a:buFont typeface="Arial" panose="020B0604020202020204" pitchFamily="34" charset="0"/>
              <a:buChar char="•"/>
            </a:pPr>
            <a:r>
              <a:rPr lang="fr" sz="1100" dirty="0">
                <a:solidFill>
                  <a:schemeClr val="dk1"/>
                </a:solidFill>
                <a:latin typeface="Helvetica Neue"/>
              </a:rPr>
              <a:t>Pour l’animateur le support de présentation </a:t>
            </a:r>
            <a:r>
              <a:rPr lang="fr" sz="1100" i="1" u="sng" dirty="0">
                <a:solidFill>
                  <a:schemeClr val="dk1"/>
                </a:solidFill>
                <a:latin typeface="Helvetica Neue"/>
              </a:rPr>
              <a:t>Identifier les fonctions principales.pptx</a:t>
            </a:r>
          </a:p>
          <a:p>
            <a:pPr marL="171450" lvl="0" indent="-171450" algn="l" rtl="0">
              <a:spcBef>
                <a:spcPts val="0"/>
              </a:spcBef>
              <a:spcAft>
                <a:spcPts val="0"/>
              </a:spcAft>
              <a:buFont typeface="Arial" panose="020B0604020202020204" pitchFamily="34" charset="0"/>
              <a:buChar char="•"/>
            </a:pPr>
            <a:r>
              <a:rPr lang="fr" sz="1100" dirty="0">
                <a:solidFill>
                  <a:schemeClr val="dk1"/>
                </a:solidFill>
                <a:latin typeface="Helvetica Neue"/>
              </a:rPr>
              <a:t>Un </a:t>
            </a:r>
            <a:r>
              <a:rPr lang="fr-FR" sz="1100" dirty="0">
                <a:solidFill>
                  <a:schemeClr val="dk1"/>
                </a:solidFill>
                <a:latin typeface="Helvetica Neue"/>
              </a:rPr>
              <a:t>vidéoprojecteur et un écran.</a:t>
            </a:r>
          </a:p>
        </p:txBody>
      </p:sp>
      <p:sp>
        <p:nvSpPr>
          <p:cNvPr id="75" name="Google Shape;75;p13"/>
          <p:cNvSpPr txBox="1"/>
          <p:nvPr/>
        </p:nvSpPr>
        <p:spPr>
          <a:xfrm>
            <a:off x="446087" y="8391398"/>
            <a:ext cx="4948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u="sng" dirty="0">
                <a:latin typeface="Lexend Deca"/>
                <a:ea typeface="Lexend Deca"/>
                <a:cs typeface="Lexend Deca"/>
                <a:sym typeface="Lexend Deca"/>
              </a:rPr>
              <a:t>Avant de commencer (préparation, matériel et contenus utilisés)</a:t>
            </a:r>
            <a:endParaRPr sz="1200" u="sng" dirty="0">
              <a:latin typeface="Lexend Deca"/>
              <a:ea typeface="Lexend Deca"/>
              <a:cs typeface="Lexend Deca"/>
              <a:sym typeface="Lexend Deca"/>
            </a:endParaRPr>
          </a:p>
        </p:txBody>
      </p:sp>
      <p:sp>
        <p:nvSpPr>
          <p:cNvPr id="76" name="Google Shape;76;p13"/>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9" name="Google Shape;79;p13"/>
          <p:cNvPicPr preferRelativeResize="0"/>
          <p:nvPr/>
        </p:nvPicPr>
        <p:blipFill rotWithShape="1">
          <a:blip r:embed="rId9">
            <a:alphaModFix/>
          </a:blip>
          <a:srcRect/>
          <a:stretch/>
        </p:blipFill>
        <p:spPr>
          <a:xfrm>
            <a:off x="285275" y="578698"/>
            <a:ext cx="486619" cy="486619"/>
          </a:xfrm>
          <a:prstGeom prst="rect">
            <a:avLst/>
          </a:prstGeom>
          <a:noFill/>
          <a:ln>
            <a:noFill/>
          </a:ln>
        </p:spPr>
      </p:pic>
      <p:pic>
        <p:nvPicPr>
          <p:cNvPr id="81" name="Google Shape;81;p13"/>
          <p:cNvPicPr preferRelativeResize="0"/>
          <p:nvPr/>
        </p:nvPicPr>
        <p:blipFill>
          <a:blip r:embed="rId10">
            <a:alphaModFix/>
          </a:blip>
          <a:stretch>
            <a:fillRect/>
          </a:stretch>
        </p:blipFill>
        <p:spPr>
          <a:xfrm>
            <a:off x="6456600" y="10010676"/>
            <a:ext cx="942900" cy="330022"/>
          </a:xfrm>
          <a:prstGeom prst="rect">
            <a:avLst/>
          </a:prstGeom>
          <a:noFill/>
          <a:ln>
            <a:noFill/>
          </a:ln>
        </p:spPr>
      </p:pic>
      <p:sp>
        <p:nvSpPr>
          <p:cNvPr id="2" name="ZoneTexte 1">
            <a:extLst>
              <a:ext uri="{FF2B5EF4-FFF2-40B4-BE49-F238E27FC236}">
                <a16:creationId xmlns:a16="http://schemas.microsoft.com/office/drawing/2014/main" id="{CAD7095C-36DE-439A-A15B-46C82ABDB58F}"/>
              </a:ext>
            </a:extLst>
          </p:cNvPr>
          <p:cNvSpPr txBox="1"/>
          <p:nvPr/>
        </p:nvSpPr>
        <p:spPr>
          <a:xfrm>
            <a:off x="4966200" y="4044775"/>
            <a:ext cx="2089326" cy="769441"/>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Comprendre les bases de l’électronique</a:t>
            </a:r>
          </a:p>
          <a:p>
            <a:pPr marL="285750" indent="-285750">
              <a:buFont typeface="Arial" panose="020B0604020202020204" pitchFamily="34" charset="0"/>
              <a:buChar char="•"/>
            </a:pPr>
            <a:r>
              <a:rPr lang="fr-FR" sz="1100" dirty="0">
                <a:solidFill>
                  <a:schemeClr val="dk1"/>
                </a:solidFill>
                <a:latin typeface="Helvetica Neue"/>
              </a:rPr>
              <a:t>Utiliser les outils de la réparation</a:t>
            </a:r>
          </a:p>
        </p:txBody>
      </p:sp>
      <p:sp>
        <p:nvSpPr>
          <p:cNvPr id="30" name="Google Shape;77;p13">
            <a:extLst>
              <a:ext uri="{FF2B5EF4-FFF2-40B4-BE49-F238E27FC236}">
                <a16:creationId xmlns:a16="http://schemas.microsoft.com/office/drawing/2014/main" id="{AF8D4C39-901C-4185-97E1-DFEFEE1DA707}"/>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a:t>
            </a:r>
            <a:r>
              <a:rPr lang="fr-FR" sz="1200" b="1" dirty="0">
                <a:solidFill>
                  <a:srgbClr val="FFFFFF"/>
                </a:solidFill>
                <a:latin typeface="Helvetica Neue"/>
                <a:ea typeface="Helvetica Neue"/>
                <a:cs typeface="Helvetica Neue"/>
                <a:sym typeface="Helvetica Neue"/>
              </a:rPr>
              <a:t>Fonctions principales et synoptiques</a:t>
            </a:r>
            <a:endParaRPr sz="1200" b="1" i="0" u="none" strike="noStrike" cap="none" dirty="0">
              <a:solidFill>
                <a:srgbClr val="FFFFFF"/>
              </a:solidFill>
              <a:latin typeface="Helvetica Neue"/>
              <a:ea typeface="Helvetica Neue"/>
              <a:cs typeface="Helvetica Neue"/>
              <a:sym typeface="Helvetica Neue"/>
            </a:endParaRPr>
          </a:p>
        </p:txBody>
      </p:sp>
      <p:sp>
        <p:nvSpPr>
          <p:cNvPr id="31" name="Google Shape;80;p13">
            <a:extLst>
              <a:ext uri="{FF2B5EF4-FFF2-40B4-BE49-F238E27FC236}">
                <a16:creationId xmlns:a16="http://schemas.microsoft.com/office/drawing/2014/main" id="{B512C4F3-E5E9-4A69-AE55-92C2F1826264}"/>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18, 19, 21, 23</a:t>
            </a:r>
            <a:endParaRPr sz="1100" dirty="0">
              <a:solidFill>
                <a:srgbClr val="FFFFFF"/>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4"/>
          <p:cNvSpPr/>
          <p:nvPr/>
        </p:nvSpPr>
        <p:spPr>
          <a:xfrm>
            <a:off x="464399" y="2455624"/>
            <a:ext cx="6803175" cy="2278534"/>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300" dirty="0">
              <a:solidFill>
                <a:schemeClr val="dk1"/>
              </a:solidFill>
              <a:latin typeface="Helvetica Neue"/>
              <a:ea typeface="Helvetica Neue"/>
              <a:cs typeface="Helvetica Neue"/>
              <a:sym typeface="Helvetica Neue"/>
            </a:endParaRPr>
          </a:p>
        </p:txBody>
      </p:sp>
      <p:sp>
        <p:nvSpPr>
          <p:cNvPr id="87" name="Google Shape;87;p14"/>
          <p:cNvSpPr txBox="1"/>
          <p:nvPr/>
        </p:nvSpPr>
        <p:spPr>
          <a:xfrm>
            <a:off x="407700" y="1699075"/>
            <a:ext cx="6193124"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Introduction à la réparation : la première étape</a:t>
            </a:r>
            <a:endParaRPr sz="1200" b="1" dirty="0">
              <a:latin typeface="Lexend Deca"/>
              <a:ea typeface="Lexend Deca"/>
              <a:cs typeface="Lexend Deca"/>
              <a:sym typeface="Lexend Deca"/>
            </a:endParaRPr>
          </a:p>
        </p:txBody>
      </p:sp>
      <p:pic>
        <p:nvPicPr>
          <p:cNvPr id="88" name="Google Shape;88;p14"/>
          <p:cNvPicPr preferRelativeResize="0"/>
          <p:nvPr/>
        </p:nvPicPr>
        <p:blipFill>
          <a:blip r:embed="rId3">
            <a:alphaModFix/>
          </a:blip>
          <a:stretch>
            <a:fillRect/>
          </a:stretch>
        </p:blipFill>
        <p:spPr>
          <a:xfrm>
            <a:off x="464400" y="2068375"/>
            <a:ext cx="271651" cy="271651"/>
          </a:xfrm>
          <a:prstGeom prst="rect">
            <a:avLst/>
          </a:prstGeom>
          <a:noFill/>
          <a:ln>
            <a:noFill/>
          </a:ln>
        </p:spPr>
      </p:pic>
      <p:sp>
        <p:nvSpPr>
          <p:cNvPr id="89" name="Google Shape;89;p14"/>
          <p:cNvSpPr txBox="1"/>
          <p:nvPr/>
        </p:nvSpPr>
        <p:spPr>
          <a:xfrm>
            <a:off x="751800" y="2050300"/>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90" name="Google Shape;90;p14"/>
          <p:cNvPicPr preferRelativeResize="0"/>
          <p:nvPr/>
        </p:nvPicPr>
        <p:blipFill>
          <a:blip r:embed="rId4">
            <a:alphaModFix/>
          </a:blip>
          <a:stretch>
            <a:fillRect/>
          </a:stretch>
        </p:blipFill>
        <p:spPr>
          <a:xfrm>
            <a:off x="2473650" y="2045110"/>
            <a:ext cx="271651" cy="271651"/>
          </a:xfrm>
          <a:prstGeom prst="rect">
            <a:avLst/>
          </a:prstGeom>
          <a:noFill/>
          <a:ln>
            <a:noFill/>
          </a:ln>
        </p:spPr>
      </p:pic>
      <p:sp>
        <p:nvSpPr>
          <p:cNvPr id="91" name="Google Shape;91;p14"/>
          <p:cNvSpPr txBox="1"/>
          <p:nvPr/>
        </p:nvSpPr>
        <p:spPr>
          <a:xfrm>
            <a:off x="2697450" y="2027035"/>
            <a:ext cx="753000" cy="30774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2h</a:t>
            </a:r>
            <a:endParaRPr sz="800" dirty="0">
              <a:latin typeface="Lexend Deca"/>
              <a:ea typeface="Lexend Deca"/>
              <a:cs typeface="Lexend Deca"/>
              <a:sym typeface="Lexend Deca"/>
            </a:endParaRPr>
          </a:p>
        </p:txBody>
      </p:sp>
      <p:pic>
        <p:nvPicPr>
          <p:cNvPr id="92" name="Google Shape;92;p14"/>
          <p:cNvPicPr preferRelativeResize="0"/>
          <p:nvPr/>
        </p:nvPicPr>
        <p:blipFill>
          <a:blip r:embed="rId5">
            <a:alphaModFix/>
          </a:blip>
          <a:stretch>
            <a:fillRect/>
          </a:stretch>
        </p:blipFill>
        <p:spPr>
          <a:xfrm>
            <a:off x="3643375" y="2045110"/>
            <a:ext cx="271651" cy="271651"/>
          </a:xfrm>
          <a:prstGeom prst="rect">
            <a:avLst/>
          </a:prstGeom>
          <a:noFill/>
          <a:ln>
            <a:noFill/>
          </a:ln>
        </p:spPr>
      </p:pic>
      <p:sp>
        <p:nvSpPr>
          <p:cNvPr id="93" name="Google Shape;93;p14"/>
          <p:cNvSpPr txBox="1"/>
          <p:nvPr/>
        </p:nvSpPr>
        <p:spPr>
          <a:xfrm>
            <a:off x="3915025" y="2027035"/>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94" name="Google Shape;94;p14"/>
          <p:cNvSpPr/>
          <p:nvPr/>
        </p:nvSpPr>
        <p:spPr>
          <a:xfrm>
            <a:off x="492750" y="5626408"/>
            <a:ext cx="6631200" cy="2609639"/>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5" name="Google Shape;95;p14"/>
          <p:cNvSpPr txBox="1"/>
          <p:nvPr/>
        </p:nvSpPr>
        <p:spPr>
          <a:xfrm>
            <a:off x="436049" y="4865045"/>
            <a:ext cx="6164775"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Les synoptiques : une marche à suivre</a:t>
            </a:r>
            <a:endParaRPr sz="1200" b="1" dirty="0">
              <a:latin typeface="Lexend Deca"/>
              <a:ea typeface="Lexend Deca"/>
              <a:cs typeface="Lexend Deca"/>
              <a:sym typeface="Lexend Deca"/>
            </a:endParaRPr>
          </a:p>
        </p:txBody>
      </p:sp>
      <p:pic>
        <p:nvPicPr>
          <p:cNvPr id="96" name="Google Shape;96;p14"/>
          <p:cNvPicPr preferRelativeResize="0"/>
          <p:nvPr/>
        </p:nvPicPr>
        <p:blipFill>
          <a:blip r:embed="rId3">
            <a:alphaModFix/>
          </a:blip>
          <a:stretch>
            <a:fillRect/>
          </a:stretch>
        </p:blipFill>
        <p:spPr>
          <a:xfrm>
            <a:off x="492750" y="5234333"/>
            <a:ext cx="271651" cy="271651"/>
          </a:xfrm>
          <a:prstGeom prst="rect">
            <a:avLst/>
          </a:prstGeom>
          <a:noFill/>
          <a:ln>
            <a:noFill/>
          </a:ln>
        </p:spPr>
      </p:pic>
      <p:sp>
        <p:nvSpPr>
          <p:cNvPr id="97" name="Google Shape;97;p14"/>
          <p:cNvSpPr txBox="1"/>
          <p:nvPr/>
        </p:nvSpPr>
        <p:spPr>
          <a:xfrm>
            <a:off x="780150" y="5216270"/>
            <a:ext cx="19173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fr" sz="800">
                <a:solidFill>
                  <a:schemeClr val="dk1"/>
                </a:solidFill>
                <a:latin typeface="Lexend Deca"/>
                <a:ea typeface="Lexend Deca"/>
                <a:cs typeface="Lexend Deca"/>
                <a:sym typeface="Lexend Deca"/>
              </a:rPr>
              <a:t>Avec l’animateur/animatrice</a:t>
            </a:r>
            <a:endParaRPr sz="800">
              <a:latin typeface="Lexend Deca"/>
              <a:ea typeface="Lexend Deca"/>
              <a:cs typeface="Lexend Deca"/>
              <a:sym typeface="Lexend Deca"/>
            </a:endParaRPr>
          </a:p>
        </p:txBody>
      </p:sp>
      <p:pic>
        <p:nvPicPr>
          <p:cNvPr id="98" name="Google Shape;98;p14"/>
          <p:cNvPicPr preferRelativeResize="0"/>
          <p:nvPr/>
        </p:nvPicPr>
        <p:blipFill>
          <a:blip r:embed="rId4">
            <a:alphaModFix/>
          </a:blip>
          <a:stretch>
            <a:fillRect/>
          </a:stretch>
        </p:blipFill>
        <p:spPr>
          <a:xfrm>
            <a:off x="2468900" y="5236607"/>
            <a:ext cx="271651" cy="271651"/>
          </a:xfrm>
          <a:prstGeom prst="rect">
            <a:avLst/>
          </a:prstGeom>
          <a:noFill/>
          <a:ln>
            <a:noFill/>
          </a:ln>
        </p:spPr>
      </p:pic>
      <p:sp>
        <p:nvSpPr>
          <p:cNvPr id="99" name="Google Shape;99;p14"/>
          <p:cNvSpPr txBox="1"/>
          <p:nvPr/>
        </p:nvSpPr>
        <p:spPr>
          <a:xfrm>
            <a:off x="2740550" y="5218545"/>
            <a:ext cx="753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1h</a:t>
            </a:r>
            <a:endParaRPr sz="800" dirty="0">
              <a:latin typeface="Lexend Deca"/>
              <a:ea typeface="Lexend Deca"/>
              <a:cs typeface="Lexend Deca"/>
              <a:sym typeface="Lexend Deca"/>
            </a:endParaRPr>
          </a:p>
        </p:txBody>
      </p:sp>
      <p:grpSp>
        <p:nvGrpSpPr>
          <p:cNvPr id="2" name="Groupe 1">
            <a:extLst>
              <a:ext uri="{FF2B5EF4-FFF2-40B4-BE49-F238E27FC236}">
                <a16:creationId xmlns:a16="http://schemas.microsoft.com/office/drawing/2014/main" id="{1A6D64DF-B2CC-4AD4-A8BE-0B7F5BC9F941}"/>
              </a:ext>
            </a:extLst>
          </p:cNvPr>
          <p:cNvGrpSpPr/>
          <p:nvPr/>
        </p:nvGrpSpPr>
        <p:grpSpPr>
          <a:xfrm>
            <a:off x="566525" y="7639864"/>
            <a:ext cx="2456776" cy="307801"/>
            <a:chOff x="519492" y="6811585"/>
            <a:chExt cx="2456776" cy="307801"/>
          </a:xfrm>
        </p:grpSpPr>
        <p:pic>
          <p:nvPicPr>
            <p:cNvPr id="101" name="Google Shape;101;p14"/>
            <p:cNvPicPr preferRelativeResize="0"/>
            <p:nvPr/>
          </p:nvPicPr>
          <p:blipFill>
            <a:blip r:embed="rId6">
              <a:alphaModFix/>
            </a:blip>
            <a:stretch>
              <a:fillRect/>
            </a:stretch>
          </p:blipFill>
          <p:spPr>
            <a:xfrm>
              <a:off x="519492" y="6811585"/>
              <a:ext cx="307800" cy="307800"/>
            </a:xfrm>
            <a:prstGeom prst="rect">
              <a:avLst/>
            </a:prstGeom>
            <a:noFill/>
            <a:ln>
              <a:noFill/>
            </a:ln>
          </p:spPr>
        </p:pic>
        <p:sp>
          <p:nvSpPr>
            <p:cNvPr id="102" name="Google Shape;102;p14"/>
            <p:cNvSpPr txBox="1"/>
            <p:nvPr/>
          </p:nvSpPr>
          <p:spPr>
            <a:xfrm>
              <a:off x="779668" y="6811586"/>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Conseils pour l’animation de cette partie</a:t>
              </a:r>
              <a:endParaRPr sz="800" dirty="0">
                <a:latin typeface="Lexend Deca"/>
                <a:ea typeface="Lexend Deca"/>
                <a:cs typeface="Lexend Deca"/>
                <a:sym typeface="Lexend Deca"/>
              </a:endParaRPr>
            </a:p>
          </p:txBody>
        </p:sp>
      </p:grpSp>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7">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8">
            <a:alphaModFix/>
          </a:blip>
          <a:stretch>
            <a:fillRect/>
          </a:stretch>
        </p:blipFill>
        <p:spPr>
          <a:xfrm>
            <a:off x="6456600" y="10010676"/>
            <a:ext cx="942900" cy="330022"/>
          </a:xfrm>
          <a:prstGeom prst="rect">
            <a:avLst/>
          </a:prstGeom>
          <a:noFill/>
          <a:ln>
            <a:noFill/>
          </a:ln>
        </p:spPr>
      </p:pic>
      <p:sp>
        <p:nvSpPr>
          <p:cNvPr id="34" name="ZoneTexte 33">
            <a:extLst>
              <a:ext uri="{FF2B5EF4-FFF2-40B4-BE49-F238E27FC236}">
                <a16:creationId xmlns:a16="http://schemas.microsoft.com/office/drawing/2014/main" id="{07F20130-98E2-413E-AA95-CAF1AFA6B4FC}"/>
              </a:ext>
            </a:extLst>
          </p:cNvPr>
          <p:cNvSpPr txBox="1"/>
          <p:nvPr/>
        </p:nvSpPr>
        <p:spPr>
          <a:xfrm>
            <a:off x="464074" y="2455250"/>
            <a:ext cx="6717775" cy="2292935"/>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Petit rappel sur les dangers avec les diapos 2 et 3</a:t>
            </a:r>
          </a:p>
          <a:p>
            <a:pPr marL="285750" indent="-285750">
              <a:buFont typeface="Arial" panose="020B0604020202020204" pitchFamily="34" charset="0"/>
              <a:buChar char="•"/>
            </a:pPr>
            <a:r>
              <a:rPr lang="fr-FR" sz="1100" dirty="0">
                <a:solidFill>
                  <a:schemeClr val="dk1"/>
                </a:solidFill>
                <a:latin typeface="Helvetica Neue"/>
              </a:rPr>
              <a:t>Présentation de l’approche fonctionnelle : « Considérer les objets comme des ensembles de briques (réalisant des fonctions précises) assemblées pour construire un tout »</a:t>
            </a:r>
          </a:p>
          <a:p>
            <a:pPr marL="285750" indent="-285750">
              <a:buFont typeface="Arial" panose="020B0604020202020204" pitchFamily="34" charset="0"/>
              <a:buChar char="•"/>
            </a:pPr>
            <a:r>
              <a:rPr lang="fr-FR" sz="1100" dirty="0">
                <a:solidFill>
                  <a:schemeClr val="dk1"/>
                </a:solidFill>
                <a:latin typeface="Helvetica Neue"/>
              </a:rPr>
              <a:t>Présenter les diapos 4 et 5 et ensuite proposer quelques schémas fonctionnels d’objets courant et demander aux participant.es de reconnaitre l’objet décrit. (Chaine Hi Fi, enceinte portable </a:t>
            </a:r>
            <a:r>
              <a:rPr lang="fr-FR" sz="1100" dirty="0" err="1">
                <a:solidFill>
                  <a:schemeClr val="dk1"/>
                </a:solidFill>
                <a:latin typeface="Helvetica Neue"/>
              </a:rPr>
              <a:t>bluetooth</a:t>
            </a:r>
            <a:r>
              <a:rPr lang="fr-FR" sz="1100" dirty="0">
                <a:solidFill>
                  <a:schemeClr val="dk1"/>
                </a:solidFill>
                <a:latin typeface="Helvetica Neue"/>
              </a:rPr>
              <a:t>, téléphone, etc…)</a:t>
            </a:r>
          </a:p>
          <a:p>
            <a:pPr marL="285750" indent="-285750">
              <a:buFont typeface="Arial" panose="020B0604020202020204" pitchFamily="34" charset="0"/>
              <a:buChar char="•"/>
            </a:pPr>
            <a:r>
              <a:rPr lang="fr-FR" sz="1100" dirty="0">
                <a:solidFill>
                  <a:schemeClr val="dk1"/>
                </a:solidFill>
                <a:latin typeface="Helvetica Neue"/>
              </a:rPr>
              <a:t>Demander aux participant.es de choisir deux objets parmi les objets à réparer et de réaliser leurs schémas fonctionnel.</a:t>
            </a:r>
          </a:p>
          <a:p>
            <a:pPr marL="285750" indent="-285750">
              <a:buFont typeface="Arial" panose="020B0604020202020204" pitchFamily="34" charset="0"/>
              <a:buChar char="•"/>
            </a:pPr>
            <a:r>
              <a:rPr lang="fr-FR" sz="1100" dirty="0">
                <a:solidFill>
                  <a:schemeClr val="dk1"/>
                </a:solidFill>
                <a:latin typeface="Helvetica Neue"/>
              </a:rPr>
              <a:t>Ne pas hésiter à leur demander de zoomer ou de dé-</a:t>
            </a:r>
            <a:r>
              <a:rPr lang="fr-FR" sz="1100" dirty="0" err="1">
                <a:solidFill>
                  <a:schemeClr val="dk1"/>
                </a:solidFill>
                <a:latin typeface="Helvetica Neue"/>
              </a:rPr>
              <a:t>zommer</a:t>
            </a:r>
            <a:r>
              <a:rPr lang="fr-FR" sz="1100" dirty="0">
                <a:solidFill>
                  <a:schemeClr val="dk1"/>
                </a:solidFill>
                <a:latin typeface="Helvetica Neue"/>
              </a:rPr>
              <a:t> dans ces fonctions pour essayer de coller au plus possible à la projection de que contient l’appareil.</a:t>
            </a:r>
          </a:p>
          <a:p>
            <a:pPr marL="285750" indent="-285750">
              <a:buFont typeface="Arial" panose="020B0604020202020204" pitchFamily="34" charset="0"/>
              <a:buChar char="•"/>
            </a:pPr>
            <a:r>
              <a:rPr lang="fr-FR" sz="1100" dirty="0">
                <a:solidFill>
                  <a:schemeClr val="dk1"/>
                </a:solidFill>
                <a:latin typeface="Helvetica Neue"/>
              </a:rPr>
              <a:t>Une fois ces schémas réalisés, effectué le test des objets et essayer d’imaginer la fonction qui est en panne sans pour autant ouvrir l’appareil (Alimenter, amplifier, sélectionner, chauffer, afficher…).</a:t>
            </a:r>
          </a:p>
          <a:p>
            <a:pPr marL="285750" indent="-285750">
              <a:buFont typeface="Arial" panose="020B0604020202020204" pitchFamily="34" charset="0"/>
              <a:buChar char="•"/>
            </a:pPr>
            <a:r>
              <a:rPr lang="fr-FR" sz="1100" dirty="0">
                <a:solidFill>
                  <a:schemeClr val="dk1"/>
                </a:solidFill>
                <a:latin typeface="Helvetica Neue"/>
              </a:rPr>
              <a:t>Présenter les fonctions principales d'alimentation diapos 10 - 11</a:t>
            </a:r>
          </a:p>
        </p:txBody>
      </p:sp>
      <p:sp>
        <p:nvSpPr>
          <p:cNvPr id="36" name="ZoneTexte 35">
            <a:extLst>
              <a:ext uri="{FF2B5EF4-FFF2-40B4-BE49-F238E27FC236}">
                <a16:creationId xmlns:a16="http://schemas.microsoft.com/office/drawing/2014/main" id="{889C3DD7-EB35-406D-AA95-966F911125F5}"/>
              </a:ext>
            </a:extLst>
          </p:cNvPr>
          <p:cNvSpPr txBox="1"/>
          <p:nvPr/>
        </p:nvSpPr>
        <p:spPr>
          <a:xfrm>
            <a:off x="526359" y="5658621"/>
            <a:ext cx="6631200" cy="1785104"/>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Présenter les diapositives 13 à 23</a:t>
            </a:r>
          </a:p>
          <a:p>
            <a:pPr marL="285750" indent="-285750">
              <a:buFont typeface="Arial" panose="020B0604020202020204" pitchFamily="34" charset="0"/>
              <a:buChar char="•"/>
            </a:pPr>
            <a:r>
              <a:rPr lang="fr-FR" sz="1100" dirty="0">
                <a:solidFill>
                  <a:schemeClr val="dk1"/>
                </a:solidFill>
                <a:latin typeface="Helvetica Neue"/>
              </a:rPr>
              <a:t>Présenter le fonctionnement d’un atelier réparation que les apprenant.es vont animer pendant le « Hackathon »</a:t>
            </a:r>
          </a:p>
          <a:p>
            <a:pPr marL="285750" indent="-285750">
              <a:buFont typeface="Arial" panose="020B0604020202020204" pitchFamily="34" charset="0"/>
              <a:buChar char="•"/>
            </a:pPr>
            <a:r>
              <a:rPr lang="fr-FR" sz="1100" dirty="0">
                <a:solidFill>
                  <a:schemeClr val="dk1"/>
                </a:solidFill>
                <a:latin typeface="Helvetica Neue"/>
              </a:rPr>
              <a:t>Dessiner ou projeter un labyrinthe avec un point d’entrée et de sortie  et demander aux apprenant.es de proposer un synoptique permettant de sortir de labyrinthe (toujours suivre un mur d’un côté ou de l’autre jusqu’à sortir)</a:t>
            </a:r>
          </a:p>
          <a:p>
            <a:pPr marL="285750" indent="-285750">
              <a:buFont typeface="Arial" panose="020B0604020202020204" pitchFamily="34" charset="0"/>
              <a:buChar char="•"/>
            </a:pPr>
            <a:r>
              <a:rPr lang="fr-FR" sz="1100" dirty="0">
                <a:solidFill>
                  <a:schemeClr val="dk1"/>
                </a:solidFill>
                <a:latin typeface="Helvetica Neue"/>
              </a:rPr>
              <a:t>Demander aux apprenant.es d’appliquer le synoptique </a:t>
            </a:r>
            <a:r>
              <a:rPr lang="fr-FR" sz="1100" dirty="0" err="1">
                <a:solidFill>
                  <a:schemeClr val="dk1"/>
                </a:solidFill>
                <a:latin typeface="Helvetica Neue"/>
              </a:rPr>
              <a:t>RepairHelp</a:t>
            </a:r>
            <a:r>
              <a:rPr lang="fr-FR" sz="1100" dirty="0">
                <a:solidFill>
                  <a:schemeClr val="dk1"/>
                </a:solidFill>
                <a:latin typeface="Helvetica Neue"/>
              </a:rPr>
              <a:t> sur des objets réels ou fictifs avec une panne identifiée. </a:t>
            </a:r>
          </a:p>
          <a:p>
            <a:pPr marL="285750" indent="-285750">
              <a:buFont typeface="Arial" panose="020B0604020202020204" pitchFamily="34" charset="0"/>
              <a:buChar char="•"/>
            </a:pPr>
            <a:r>
              <a:rPr lang="fr-FR" sz="1100" dirty="0">
                <a:solidFill>
                  <a:schemeClr val="dk1"/>
                </a:solidFill>
                <a:latin typeface="Helvetica Neue"/>
              </a:rPr>
              <a:t>Par binôme, un </a:t>
            </a:r>
            <a:r>
              <a:rPr lang="fr-FR" sz="1100" dirty="0" err="1">
                <a:solidFill>
                  <a:schemeClr val="dk1"/>
                </a:solidFill>
                <a:latin typeface="Helvetica Neue"/>
              </a:rPr>
              <a:t>apprenan.te</a:t>
            </a:r>
            <a:r>
              <a:rPr lang="fr-FR" sz="1100" dirty="0">
                <a:solidFill>
                  <a:schemeClr val="dk1"/>
                </a:solidFill>
                <a:latin typeface="Helvetica Neue"/>
              </a:rPr>
              <a:t> à une fiche objet en panne et un autre a le synoptique, et il doit par un jeu de questions réponses trouver la panne</a:t>
            </a:r>
          </a:p>
        </p:txBody>
      </p:sp>
      <p:sp>
        <p:nvSpPr>
          <p:cNvPr id="38" name="ZoneTexte 37">
            <a:extLst>
              <a:ext uri="{FF2B5EF4-FFF2-40B4-BE49-F238E27FC236}">
                <a16:creationId xmlns:a16="http://schemas.microsoft.com/office/drawing/2014/main" id="{CE87B71E-174F-44EE-8451-760937D54D30}"/>
              </a:ext>
            </a:extLst>
          </p:cNvPr>
          <p:cNvSpPr txBox="1"/>
          <p:nvPr/>
        </p:nvSpPr>
        <p:spPr>
          <a:xfrm>
            <a:off x="2902700" y="7578276"/>
            <a:ext cx="4090450" cy="523220"/>
          </a:xfrm>
          <a:prstGeom prst="rect">
            <a:avLst/>
          </a:prstGeom>
          <a:noFill/>
        </p:spPr>
        <p:txBody>
          <a:bodyPr wrap="square">
            <a:spAutoFit/>
          </a:bodyPr>
          <a:lstStyle/>
          <a:p>
            <a:r>
              <a:rPr lang="fr-FR" sz="700" dirty="0"/>
              <a:t>Selon l’aisance des apprenant.es cet atelier peut être très rapidement effectué, ne pas hésiter à rediriger les apprenant.es qui ont rapidement finis l’activité vers des sites d’apprentissage de « code en ligne » du type hourofcode.com pour illustrer la similarité des synoptiques avec de la programmation.</a:t>
            </a:r>
          </a:p>
        </p:txBody>
      </p:sp>
      <p:pic>
        <p:nvPicPr>
          <p:cNvPr id="45" name="Google Shape;92;p14">
            <a:extLst>
              <a:ext uri="{FF2B5EF4-FFF2-40B4-BE49-F238E27FC236}">
                <a16:creationId xmlns:a16="http://schemas.microsoft.com/office/drawing/2014/main" id="{FA838267-067F-4E42-AECC-EBFD0C08A646}"/>
              </a:ext>
            </a:extLst>
          </p:cNvPr>
          <p:cNvPicPr preferRelativeResize="0"/>
          <p:nvPr/>
        </p:nvPicPr>
        <p:blipFill>
          <a:blip r:embed="rId5">
            <a:alphaModFix/>
          </a:blip>
          <a:stretch>
            <a:fillRect/>
          </a:stretch>
        </p:blipFill>
        <p:spPr>
          <a:xfrm>
            <a:off x="3643375" y="5220206"/>
            <a:ext cx="271651" cy="271651"/>
          </a:xfrm>
          <a:prstGeom prst="rect">
            <a:avLst/>
          </a:prstGeom>
          <a:noFill/>
          <a:ln>
            <a:noFill/>
          </a:ln>
        </p:spPr>
      </p:pic>
      <p:sp>
        <p:nvSpPr>
          <p:cNvPr id="46" name="Google Shape;93;p14">
            <a:extLst>
              <a:ext uri="{FF2B5EF4-FFF2-40B4-BE49-F238E27FC236}">
                <a16:creationId xmlns:a16="http://schemas.microsoft.com/office/drawing/2014/main" id="{21842C2C-8C2A-44AD-A752-53A0054B2382}"/>
              </a:ext>
            </a:extLst>
          </p:cNvPr>
          <p:cNvSpPr txBox="1"/>
          <p:nvPr/>
        </p:nvSpPr>
        <p:spPr>
          <a:xfrm>
            <a:off x="3915025" y="5202131"/>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41" name="Google Shape;80;p13">
            <a:extLst>
              <a:ext uri="{FF2B5EF4-FFF2-40B4-BE49-F238E27FC236}">
                <a16:creationId xmlns:a16="http://schemas.microsoft.com/office/drawing/2014/main" id="{D8B71064-BDB9-4CE5-AA82-58971BF4B8CD}"/>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18, 19, 21, 23</a:t>
            </a:r>
            <a:endParaRPr sz="1100" dirty="0">
              <a:solidFill>
                <a:srgbClr val="FFFFFF"/>
              </a:solidFill>
              <a:latin typeface="Helvetica Neue"/>
              <a:ea typeface="Helvetica Neue"/>
              <a:cs typeface="Helvetica Neue"/>
              <a:sym typeface="Helvetica Neue"/>
            </a:endParaRPr>
          </a:p>
        </p:txBody>
      </p:sp>
      <p:sp>
        <p:nvSpPr>
          <p:cNvPr id="42" name="Google Shape;77;p13">
            <a:extLst>
              <a:ext uri="{FF2B5EF4-FFF2-40B4-BE49-F238E27FC236}">
                <a16:creationId xmlns:a16="http://schemas.microsoft.com/office/drawing/2014/main" id="{22505B2C-D7FA-4B58-BFE5-BFBFFBE942A6}"/>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a:t>
            </a:r>
            <a:r>
              <a:rPr lang="fr-FR" sz="1200" b="1" dirty="0">
                <a:solidFill>
                  <a:srgbClr val="FFFFFF"/>
                </a:solidFill>
                <a:latin typeface="Helvetica Neue"/>
                <a:ea typeface="Helvetica Neue"/>
                <a:cs typeface="Helvetica Neue"/>
                <a:sym typeface="Helvetica Neue"/>
              </a:rPr>
              <a:t>Fonctions principales et synoptiques</a:t>
            </a:r>
            <a:endParaRPr sz="1200" b="1" i="0" u="none" strike="noStrike" cap="none" dirty="0">
              <a:solidFill>
                <a:srgbClr val="FFFFFF"/>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3">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4">
            <a:alphaModFix/>
          </a:blip>
          <a:stretch>
            <a:fillRect/>
          </a:stretch>
        </p:blipFill>
        <p:spPr>
          <a:xfrm>
            <a:off x="6456600" y="10010676"/>
            <a:ext cx="942900" cy="330022"/>
          </a:xfrm>
          <a:prstGeom prst="rect">
            <a:avLst/>
          </a:prstGeom>
          <a:noFill/>
          <a:ln>
            <a:noFill/>
          </a:ln>
        </p:spPr>
      </p:pic>
      <p:sp>
        <p:nvSpPr>
          <p:cNvPr id="54" name="Google Shape;192;p17">
            <a:extLst>
              <a:ext uri="{FF2B5EF4-FFF2-40B4-BE49-F238E27FC236}">
                <a16:creationId xmlns:a16="http://schemas.microsoft.com/office/drawing/2014/main" id="{EF1751FF-589A-4012-80A6-8CA5B3B7ABEF}"/>
              </a:ext>
            </a:extLst>
          </p:cNvPr>
          <p:cNvSpPr/>
          <p:nvPr/>
        </p:nvSpPr>
        <p:spPr>
          <a:xfrm>
            <a:off x="464400" y="1969482"/>
            <a:ext cx="6631200" cy="727166"/>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93;p17">
            <a:extLst>
              <a:ext uri="{FF2B5EF4-FFF2-40B4-BE49-F238E27FC236}">
                <a16:creationId xmlns:a16="http://schemas.microsoft.com/office/drawing/2014/main" id="{998A5D09-CB6F-47F5-9283-3BEB56A59491}"/>
              </a:ext>
            </a:extLst>
          </p:cNvPr>
          <p:cNvSpPr txBox="1"/>
          <p:nvPr/>
        </p:nvSpPr>
        <p:spPr>
          <a:xfrm>
            <a:off x="407700" y="1600182"/>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SUPPORTS PÉDAGOGIQUES</a:t>
            </a:r>
            <a:endParaRPr sz="1200" b="1" dirty="0">
              <a:latin typeface="Lexend Deca"/>
              <a:ea typeface="Lexend Deca"/>
              <a:cs typeface="Lexend Deca"/>
              <a:sym typeface="Lexend Deca"/>
            </a:endParaRPr>
          </a:p>
        </p:txBody>
      </p:sp>
      <p:sp>
        <p:nvSpPr>
          <p:cNvPr id="56" name="Google Shape;194;p17">
            <a:extLst>
              <a:ext uri="{FF2B5EF4-FFF2-40B4-BE49-F238E27FC236}">
                <a16:creationId xmlns:a16="http://schemas.microsoft.com/office/drawing/2014/main" id="{1D57459E-6414-4C92-90BC-3835C7E8B9A3}"/>
              </a:ext>
            </a:extLst>
          </p:cNvPr>
          <p:cNvSpPr txBox="1"/>
          <p:nvPr/>
        </p:nvSpPr>
        <p:spPr>
          <a:xfrm>
            <a:off x="600213" y="1984277"/>
            <a:ext cx="6343800" cy="800189"/>
          </a:xfrm>
          <a:prstGeom prst="rect">
            <a:avLst/>
          </a:prstGeom>
          <a:noFill/>
          <a:ln>
            <a:noFill/>
          </a:ln>
        </p:spPr>
        <p:txBody>
          <a:bodyPr spcFirstLastPara="1" wrap="square" lIns="91425" tIns="91425" rIns="91425" bIns="91425" anchor="t" anchorCtr="0">
            <a:spAutoFit/>
          </a:bodyPr>
          <a:lstStyle/>
          <a:p>
            <a:pPr marL="457200" lvl="0" indent="-298450" algn="l" rtl="0">
              <a:spcBef>
                <a:spcPts val="0"/>
              </a:spcBef>
              <a:spcAft>
                <a:spcPts val="0"/>
              </a:spcAft>
              <a:buSzPts val="1100"/>
              <a:buFont typeface="Lexend Deca"/>
              <a:buChar char="●"/>
            </a:pPr>
            <a:r>
              <a:rPr lang="fr" sz="1000" dirty="0">
                <a:latin typeface="Lexend Deca"/>
                <a:ea typeface="Lexend Deca"/>
                <a:cs typeface="Lexend Deca"/>
                <a:sym typeface="Lexend Deca"/>
              </a:rPr>
              <a:t>Idientifier les </a:t>
            </a:r>
            <a:r>
              <a:rPr lang="fr-FR" sz="1000" dirty="0">
                <a:latin typeface="Lexend Deca"/>
                <a:ea typeface="Lexend Deca"/>
                <a:cs typeface="Lexend Deca"/>
                <a:sym typeface="Lexend Deca"/>
              </a:rPr>
              <a:t>fonctions principales d’un objet électronique</a:t>
            </a:r>
            <a:br>
              <a:rPr lang="fr" sz="1000" dirty="0">
                <a:latin typeface="Lexend Deca"/>
                <a:ea typeface="Lexend Deca"/>
                <a:cs typeface="Lexend Deca"/>
                <a:sym typeface="Lexend Deca"/>
              </a:rPr>
            </a:br>
            <a:r>
              <a:rPr lang="fr" sz="1000" dirty="0">
                <a:latin typeface="Lexend Deca"/>
                <a:ea typeface="Lexend Deca"/>
                <a:cs typeface="Lexend Deca"/>
                <a:sym typeface="Lexend Deca"/>
              </a:rPr>
              <a:t>Ce support a été conçu pour PowerPoint et contient de nombreuses animations qui malheuresement ne fonctionne pas avec d’autres liseuses de diapos.</a:t>
            </a:r>
            <a:br>
              <a:rPr lang="fr" sz="1000" dirty="0">
                <a:latin typeface="Lexend Deca"/>
                <a:ea typeface="Lexend Deca"/>
                <a:cs typeface="Lexend Deca"/>
                <a:sym typeface="Lexend Deca"/>
              </a:rPr>
            </a:br>
            <a:endParaRPr lang="fr" sz="1000" dirty="0">
              <a:latin typeface="Lexend Deca"/>
              <a:ea typeface="Lexend Deca"/>
              <a:cs typeface="Lexend Deca"/>
              <a:sym typeface="Lexend Deca"/>
            </a:endParaRPr>
          </a:p>
        </p:txBody>
      </p:sp>
      <p:sp>
        <p:nvSpPr>
          <p:cNvPr id="57" name="Google Shape;195;p17">
            <a:extLst>
              <a:ext uri="{FF2B5EF4-FFF2-40B4-BE49-F238E27FC236}">
                <a16:creationId xmlns:a16="http://schemas.microsoft.com/office/drawing/2014/main" id="{7DBBD431-2942-473F-B7A3-D19A9712E0BD}"/>
              </a:ext>
            </a:extLst>
          </p:cNvPr>
          <p:cNvSpPr/>
          <p:nvPr/>
        </p:nvSpPr>
        <p:spPr>
          <a:xfrm>
            <a:off x="482513" y="3385943"/>
            <a:ext cx="6631200" cy="168742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96;p17">
            <a:extLst>
              <a:ext uri="{FF2B5EF4-FFF2-40B4-BE49-F238E27FC236}">
                <a16:creationId xmlns:a16="http://schemas.microsoft.com/office/drawing/2014/main" id="{8992C3FE-0859-40AF-8EB2-668C2CA42A41}"/>
              </a:ext>
            </a:extLst>
          </p:cNvPr>
          <p:cNvSpPr txBox="1"/>
          <p:nvPr/>
        </p:nvSpPr>
        <p:spPr>
          <a:xfrm>
            <a:off x="446288" y="3016644"/>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CONSEILS D’ANIMATION</a:t>
            </a:r>
            <a:endParaRPr sz="1200" b="1" dirty="0">
              <a:latin typeface="Lexend Deca"/>
              <a:ea typeface="Lexend Deca"/>
              <a:cs typeface="Lexend Deca"/>
              <a:sym typeface="Lexend Deca"/>
            </a:endParaRPr>
          </a:p>
        </p:txBody>
      </p:sp>
      <p:sp>
        <p:nvSpPr>
          <p:cNvPr id="59" name="Google Shape;197;p17">
            <a:extLst>
              <a:ext uri="{FF2B5EF4-FFF2-40B4-BE49-F238E27FC236}">
                <a16:creationId xmlns:a16="http://schemas.microsoft.com/office/drawing/2014/main" id="{178FF5B9-D93A-4CA7-A4CD-5AEE03D7DFBC}"/>
              </a:ext>
            </a:extLst>
          </p:cNvPr>
          <p:cNvSpPr txBox="1"/>
          <p:nvPr/>
        </p:nvSpPr>
        <p:spPr>
          <a:xfrm>
            <a:off x="618338" y="3612144"/>
            <a:ext cx="6343800" cy="1334951"/>
          </a:xfrm>
          <a:prstGeom prst="rect">
            <a:avLst/>
          </a:prstGeom>
          <a:noFill/>
          <a:ln>
            <a:noFill/>
          </a:ln>
        </p:spPr>
        <p:txBody>
          <a:bodyPr spcFirstLastPara="1" wrap="square" lIns="91425" tIns="91425" rIns="91425" bIns="91425" anchor="t" anchorCtr="0">
            <a:spAutoFit/>
          </a:bodyPr>
          <a:lstStyle/>
          <a:p>
            <a:pPr marL="457200" lvl="0" indent="-298450" algn="l" rtl="0">
              <a:lnSpc>
                <a:spcPct val="115000"/>
              </a:lnSpc>
              <a:spcBef>
                <a:spcPts val="0"/>
              </a:spcBef>
              <a:spcAft>
                <a:spcPts val="0"/>
              </a:spcAft>
              <a:buClr>
                <a:schemeClr val="dk1"/>
              </a:buClr>
              <a:buSzPts val="1100"/>
              <a:buFont typeface="Lexend Deca"/>
              <a:buChar char="●"/>
            </a:pPr>
            <a:r>
              <a:rPr lang="fr" sz="1300" dirty="0">
                <a:solidFill>
                  <a:schemeClr val="dk1"/>
                </a:solidFill>
                <a:latin typeface="Helvetica Neue"/>
                <a:ea typeface="Helvetica Neue"/>
                <a:cs typeface="Helvetica Neue"/>
                <a:sym typeface="Helvetica Neue"/>
              </a:rPr>
              <a:t>L’idée de cette partie est dedonner le réflexe aux apprenant.es de décomposer les objets complexes en une somme de fonctions plus ssimples mises bout à bout pour à la fois avoir une meuilleur compréhension de l’objet et à la fois pour commencer à introduire une méthodologie de test eet de validation des fonctions.</a:t>
            </a:r>
            <a:endParaRPr sz="1100" dirty="0">
              <a:solidFill>
                <a:schemeClr val="dk1"/>
              </a:solidFill>
              <a:latin typeface="Lexend Deca"/>
              <a:ea typeface="Lexend Deca"/>
              <a:cs typeface="Lexend Deca"/>
              <a:sym typeface="Lexend Deca"/>
            </a:endParaRPr>
          </a:p>
        </p:txBody>
      </p:sp>
      <p:sp>
        <p:nvSpPr>
          <p:cNvPr id="60" name="Google Shape;203;p17">
            <a:extLst>
              <a:ext uri="{FF2B5EF4-FFF2-40B4-BE49-F238E27FC236}">
                <a16:creationId xmlns:a16="http://schemas.microsoft.com/office/drawing/2014/main" id="{9BA85FC6-36B8-4585-B594-926494BEB4B6}"/>
              </a:ext>
            </a:extLst>
          </p:cNvPr>
          <p:cNvSpPr/>
          <p:nvPr/>
        </p:nvSpPr>
        <p:spPr>
          <a:xfrm>
            <a:off x="456525" y="8964995"/>
            <a:ext cx="6631200" cy="658706"/>
          </a:xfrm>
          <a:prstGeom prst="rect">
            <a:avLst/>
          </a:prstGeom>
          <a:noFill/>
          <a:ln w="19050"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204;p17">
            <a:extLst>
              <a:ext uri="{FF2B5EF4-FFF2-40B4-BE49-F238E27FC236}">
                <a16:creationId xmlns:a16="http://schemas.microsoft.com/office/drawing/2014/main" id="{8D0FC10F-CB10-4EA1-8719-A51EF2DE8645}"/>
              </a:ext>
            </a:extLst>
          </p:cNvPr>
          <p:cNvSpPr txBox="1"/>
          <p:nvPr/>
        </p:nvSpPr>
        <p:spPr>
          <a:xfrm>
            <a:off x="2448363" y="8964994"/>
            <a:ext cx="2647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b="1" dirty="0">
                <a:latin typeface="Helvetica Neue"/>
                <a:ea typeface="Helvetica Neue"/>
                <a:cs typeface="Helvetica Neue"/>
                <a:sym typeface="Helvetica Neue"/>
              </a:rPr>
              <a:t>Atelier conçu et rédigé par : </a:t>
            </a:r>
            <a:endParaRPr b="1" dirty="0">
              <a:latin typeface="Helvetica Neue"/>
              <a:ea typeface="Helvetica Neue"/>
              <a:cs typeface="Helvetica Neue"/>
              <a:sym typeface="Helvetica Neue"/>
            </a:endParaRPr>
          </a:p>
        </p:txBody>
      </p:sp>
      <p:sp>
        <p:nvSpPr>
          <p:cNvPr id="62" name="Google Shape;205;p17">
            <a:extLst>
              <a:ext uri="{FF2B5EF4-FFF2-40B4-BE49-F238E27FC236}">
                <a16:creationId xmlns:a16="http://schemas.microsoft.com/office/drawing/2014/main" id="{BBFEC5F5-6F94-4331-BF81-D07792785D3A}"/>
              </a:ext>
            </a:extLst>
          </p:cNvPr>
          <p:cNvSpPr txBox="1"/>
          <p:nvPr/>
        </p:nvSpPr>
        <p:spPr>
          <a:xfrm>
            <a:off x="3063213" y="9223500"/>
            <a:ext cx="1417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dirty="0">
                <a:latin typeface="Helvetica Neue"/>
                <a:ea typeface="Helvetica Neue"/>
                <a:cs typeface="Helvetica Neue"/>
                <a:sym typeface="Helvetica Neue"/>
              </a:rPr>
              <a:t>Théo Hyvon</a:t>
            </a:r>
            <a:endParaRPr dirty="0">
              <a:solidFill>
                <a:srgbClr val="000000"/>
              </a:solidFill>
              <a:latin typeface="Helvetica Neue"/>
              <a:ea typeface="Helvetica Neue"/>
              <a:cs typeface="Helvetica Neue"/>
              <a:sym typeface="Helvetica Neue"/>
            </a:endParaRPr>
          </a:p>
        </p:txBody>
      </p:sp>
      <p:sp>
        <p:nvSpPr>
          <p:cNvPr id="25" name="Google Shape;80;p13">
            <a:extLst>
              <a:ext uri="{FF2B5EF4-FFF2-40B4-BE49-F238E27FC236}">
                <a16:creationId xmlns:a16="http://schemas.microsoft.com/office/drawing/2014/main" id="{AA919E47-F1E6-4536-A14F-26313D7FB27F}"/>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18, 19, 21, 23</a:t>
            </a:r>
            <a:endParaRPr sz="1100" dirty="0">
              <a:solidFill>
                <a:srgbClr val="FFFFFF"/>
              </a:solidFill>
              <a:latin typeface="Helvetica Neue"/>
              <a:ea typeface="Helvetica Neue"/>
              <a:cs typeface="Helvetica Neue"/>
              <a:sym typeface="Helvetica Neue"/>
            </a:endParaRPr>
          </a:p>
        </p:txBody>
      </p:sp>
      <p:sp>
        <p:nvSpPr>
          <p:cNvPr id="26" name="Google Shape;77;p13">
            <a:extLst>
              <a:ext uri="{FF2B5EF4-FFF2-40B4-BE49-F238E27FC236}">
                <a16:creationId xmlns:a16="http://schemas.microsoft.com/office/drawing/2014/main" id="{DD153EC8-DBD9-4077-935B-2DAC16F9830D}"/>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a:t>
            </a:r>
            <a:r>
              <a:rPr lang="fr-FR" sz="1200" b="1" dirty="0">
                <a:solidFill>
                  <a:srgbClr val="FFFFFF"/>
                </a:solidFill>
                <a:latin typeface="Helvetica Neue"/>
                <a:ea typeface="Helvetica Neue"/>
                <a:cs typeface="Helvetica Neue"/>
                <a:sym typeface="Helvetica Neue"/>
              </a:rPr>
              <a:t>Fonctions principales et synoptiques</a:t>
            </a:r>
            <a:endParaRPr sz="1200" b="1" i="0" u="none" strike="noStrike" cap="none" dirty="0">
              <a:solidFill>
                <a:srgbClr val="FFFFFF"/>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75201714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1298</TotalTime>
  <Words>646</Words>
  <Application>Microsoft Office PowerPoint</Application>
  <PresentationFormat>Personnalisé</PresentationFormat>
  <Paragraphs>54</Paragraphs>
  <Slides>3</Slides>
  <Notes>3</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3</vt:i4>
      </vt:variant>
    </vt:vector>
  </HeadingPairs>
  <TitlesOfParts>
    <vt:vector size="7" baseType="lpstr">
      <vt:lpstr>Arial</vt:lpstr>
      <vt:lpstr>Lexend Deca</vt:lpstr>
      <vt:lpstr>Helvetica Neue</vt:lpstr>
      <vt:lpstr>Simple Light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TooT</dc:creator>
  <cp:lastModifiedBy>TooT</cp:lastModifiedBy>
  <cp:revision>48</cp:revision>
  <dcterms:modified xsi:type="dcterms:W3CDTF">2024-03-05T11:13:43Z</dcterms:modified>
</cp:coreProperties>
</file>