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5"/>
  </p:notesMasterIdLst>
  <p:sldIdLst>
    <p:sldId id="256" r:id="rId2"/>
    <p:sldId id="257" r:id="rId3"/>
    <p:sldId id="260" r:id="rId4"/>
  </p:sldIdLst>
  <p:sldSz cx="7559675" cy="10439400"/>
  <p:notesSz cx="6858000" cy="9144000"/>
  <p:embeddedFontLst>
    <p:embeddedFont>
      <p:font typeface="Helvetica Neue" panose="020B0604020202020204" charset="0"/>
      <p:regular r:id="rId6"/>
      <p:bold r:id="rId7"/>
      <p:italic r:id="rId8"/>
      <p:boldItalic r:id="rId9"/>
    </p:embeddedFont>
    <p:embeddedFont>
      <p:font typeface="Lexend Deca" panose="020B0604020202020204" charset="0"/>
      <p:regular r:id="rId10"/>
      <p:bold r:id="rId1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288">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25" d="100"/>
          <a:sy n="125" d="100"/>
        </p:scale>
        <p:origin x="1818" y="-3456"/>
      </p:cViewPr>
      <p:guideLst>
        <p:guide orient="horz" pos="3288"/>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3.fntdata"/><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font" Target="fonts/font2.fntdata"/><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font" Target="fonts/font1.fntdata"/><Relationship Id="rId11" Type="http://schemas.openxmlformats.org/officeDocument/2006/relationships/font" Target="fonts/font6.fntdata"/><Relationship Id="rId5" Type="http://schemas.openxmlformats.org/officeDocument/2006/relationships/notesMaster" Target="notesMasters/notesMaster1.xml"/><Relationship Id="rId15" Type="http://schemas.openxmlformats.org/officeDocument/2006/relationships/tableStyles" Target="tableStyles.xml"/><Relationship Id="rId10"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font" Target="fonts/font4.fntdata"/><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2187788" y="685800"/>
            <a:ext cx="24831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2187575" y="685800"/>
            <a:ext cx="248285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g113e06fd98e_0_27:notes"/>
          <p:cNvSpPr>
            <a:spLocks noGrp="1" noRot="1" noChangeAspect="1"/>
          </p:cNvSpPr>
          <p:nvPr>
            <p:ph type="sldImg" idx="2"/>
          </p:nvPr>
        </p:nvSpPr>
        <p:spPr>
          <a:xfrm>
            <a:off x="2187575" y="685800"/>
            <a:ext cx="248285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 name="Google Shape;84;g113e06fd98e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113e06fd98e_0_154:notes"/>
          <p:cNvSpPr>
            <a:spLocks noGrp="1" noRot="1" noChangeAspect="1"/>
          </p:cNvSpPr>
          <p:nvPr>
            <p:ph type="sldImg" idx="2"/>
          </p:nvPr>
        </p:nvSpPr>
        <p:spPr>
          <a:xfrm>
            <a:off x="2187575" y="685800"/>
            <a:ext cx="248285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0" name="Google Shape;190;g113e06fd98e_0_1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257712" y="1511298"/>
            <a:ext cx="7044600" cy="416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257705" y="5752555"/>
            <a:ext cx="7044600" cy="16089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257705" y="903288"/>
            <a:ext cx="7044600" cy="11625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257705" y="2339232"/>
            <a:ext cx="7044600" cy="69345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257705" y="903288"/>
            <a:ext cx="7044600" cy="11625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257705" y="2339232"/>
            <a:ext cx="3306900" cy="69345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3995291" y="2339232"/>
            <a:ext cx="3306900" cy="69345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257705" y="903288"/>
            <a:ext cx="7044600" cy="11625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257705" y="1127727"/>
            <a:ext cx="2321700" cy="15339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257705" y="2820535"/>
            <a:ext cx="2321700" cy="64533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05325" y="913690"/>
            <a:ext cx="5264700" cy="8303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3780000" y="-254"/>
            <a:ext cx="3780000" cy="104400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19508" y="2503032"/>
            <a:ext cx="3344400" cy="30087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19508" y="5689531"/>
            <a:ext cx="3344400" cy="250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083839" y="1469689"/>
            <a:ext cx="3172200" cy="75000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257705" y="8586994"/>
            <a:ext cx="4959600" cy="12282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257705" y="2245153"/>
            <a:ext cx="7044600" cy="3985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257705" y="6398217"/>
            <a:ext cx="7044600" cy="26403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257705" y="903288"/>
            <a:ext cx="7044600" cy="11625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257705" y="2339232"/>
            <a:ext cx="7044600" cy="69345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7004788" y="9465147"/>
            <a:ext cx="453600" cy="7989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fr"/>
              <a:t>‹N°›</a:t>
            </a:fld>
            <a:endParaRPr/>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8.png"/><Relationship Id="rId5" Type="http://schemas.openxmlformats.org/officeDocument/2006/relationships/image" Target="../media/image3.png"/><Relationship Id="rId10" Type="http://schemas.openxmlformats.org/officeDocument/2006/relationships/image" Target="../media/image7.png"/><Relationship Id="rId4" Type="http://schemas.openxmlformats.org/officeDocument/2006/relationships/image" Target="../media/image2.png"/><Relationship Id="rId9" Type="http://schemas.openxmlformats.org/officeDocument/2006/relationships/hyperlink" Target="https://docs.google.com/presentation/d/1_qA50cmltLJ0_YXi5HNFeOFy5dCE384s/edit?usp=drive_link&amp;ouid=110341781899738024842&amp;rtpof=true&amp;sd=true"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9.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hyperlink" Target="https://docs.google.com/presentation/d/1_qA50cmltLJ0_YXi5HNFeOFy5dCE384s/edit?usp=drive_link&amp;ouid=110341781899738024842&amp;rtpof=true&amp;sd=true"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p:nvPr/>
        </p:nvSpPr>
        <p:spPr>
          <a:xfrm>
            <a:off x="4966200" y="5740413"/>
            <a:ext cx="2129400" cy="260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457200" lvl="0" indent="0" algn="l" rtl="0">
              <a:lnSpc>
                <a:spcPct val="115000"/>
              </a:lnSpc>
              <a:spcBef>
                <a:spcPts val="0"/>
              </a:spcBef>
              <a:spcAft>
                <a:spcPts val="0"/>
              </a:spcAft>
              <a:buNone/>
            </a:pPr>
            <a:endParaRPr sz="1100" dirty="0">
              <a:solidFill>
                <a:schemeClr val="dk1"/>
              </a:solidFill>
              <a:latin typeface="Helvetica Neue"/>
              <a:ea typeface="Helvetica Neue"/>
              <a:cs typeface="Helvetica Neue"/>
              <a:sym typeface="Helvetica Neue"/>
            </a:endParaRPr>
          </a:p>
          <a:p>
            <a:pPr marL="457200" lvl="0" indent="-298450" algn="l" rtl="0">
              <a:lnSpc>
                <a:spcPct val="115000"/>
              </a:lnSpc>
              <a:spcBef>
                <a:spcPts val="0"/>
              </a:spcBef>
              <a:spcAft>
                <a:spcPts val="0"/>
              </a:spcAft>
              <a:buClr>
                <a:schemeClr val="dk1"/>
              </a:buClr>
              <a:buSzPts val="1100"/>
              <a:buFont typeface="Helvetica Neue"/>
              <a:buChar char="-"/>
            </a:pPr>
            <a:r>
              <a:rPr lang="fr" sz="1100" dirty="0">
                <a:solidFill>
                  <a:schemeClr val="dk1"/>
                </a:solidFill>
                <a:latin typeface="Helvetica Neue"/>
                <a:ea typeface="Helvetica Neue"/>
                <a:cs typeface="Helvetica Neue"/>
                <a:sym typeface="Helvetica Neue"/>
              </a:rPr>
              <a:t>Selon le nombre de participant.e.s, un ou deux animateurs</a:t>
            </a:r>
            <a:endParaRPr sz="1100" dirty="0">
              <a:solidFill>
                <a:schemeClr val="dk1"/>
              </a:solidFill>
              <a:latin typeface="Helvetica Neue"/>
              <a:ea typeface="Helvetica Neue"/>
              <a:cs typeface="Helvetica Neue"/>
              <a:sym typeface="Helvetica Neue"/>
            </a:endParaRPr>
          </a:p>
        </p:txBody>
      </p:sp>
      <p:sp>
        <p:nvSpPr>
          <p:cNvPr id="55" name="Google Shape;55;p13"/>
          <p:cNvSpPr/>
          <p:nvPr/>
        </p:nvSpPr>
        <p:spPr>
          <a:xfrm>
            <a:off x="464400" y="5740413"/>
            <a:ext cx="2129400" cy="260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fr" sz="1100" dirty="0">
                <a:solidFill>
                  <a:schemeClr val="dk1"/>
                </a:solidFill>
                <a:latin typeface="Helvetica Neue"/>
              </a:rPr>
              <a:t>25 min</a:t>
            </a:r>
            <a:endParaRPr sz="1100" dirty="0">
              <a:solidFill>
                <a:schemeClr val="dk1"/>
              </a:solidFill>
              <a:latin typeface="Helvetica Neue"/>
            </a:endParaRPr>
          </a:p>
        </p:txBody>
      </p:sp>
      <p:sp>
        <p:nvSpPr>
          <p:cNvPr id="56" name="Google Shape;56;p13"/>
          <p:cNvSpPr/>
          <p:nvPr/>
        </p:nvSpPr>
        <p:spPr>
          <a:xfrm>
            <a:off x="2715300" y="5740413"/>
            <a:ext cx="2129400" cy="260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457200" lvl="0" indent="-298450" algn="l" rtl="0">
              <a:lnSpc>
                <a:spcPct val="115000"/>
              </a:lnSpc>
              <a:spcBef>
                <a:spcPts val="0"/>
              </a:spcBef>
              <a:spcAft>
                <a:spcPts val="0"/>
              </a:spcAft>
              <a:buClr>
                <a:schemeClr val="dk1"/>
              </a:buClr>
              <a:buSzPts val="1100"/>
              <a:buFont typeface="Helvetica Neue"/>
              <a:buChar char="-"/>
            </a:pPr>
            <a:r>
              <a:rPr lang="fr" sz="1100" dirty="0">
                <a:solidFill>
                  <a:schemeClr val="dk1"/>
                </a:solidFill>
                <a:latin typeface="Helvetica Neue"/>
                <a:ea typeface="Helvetica Neue"/>
                <a:cs typeface="Helvetica Neue"/>
                <a:sym typeface="Helvetica Neue"/>
              </a:rPr>
              <a:t>Atelier </a:t>
            </a:r>
            <a:r>
              <a:rPr lang="fr-FR" sz="1100" dirty="0">
                <a:solidFill>
                  <a:schemeClr val="dk1"/>
                </a:solidFill>
                <a:latin typeface="Helvetica Neue"/>
                <a:ea typeface="Helvetica Neue"/>
                <a:cs typeface="Helvetica Neue"/>
                <a:sym typeface="Helvetica Neue"/>
              </a:rPr>
              <a:t>en groupe entier</a:t>
            </a:r>
          </a:p>
          <a:p>
            <a:pPr marL="457200" lvl="0" indent="-298450" algn="l" rtl="0">
              <a:lnSpc>
                <a:spcPct val="115000"/>
              </a:lnSpc>
              <a:spcBef>
                <a:spcPts val="0"/>
              </a:spcBef>
              <a:spcAft>
                <a:spcPts val="0"/>
              </a:spcAft>
              <a:buClr>
                <a:schemeClr val="dk1"/>
              </a:buClr>
              <a:buSzPts val="1100"/>
              <a:buFont typeface="Helvetica Neue"/>
              <a:buChar char="-"/>
            </a:pPr>
            <a:r>
              <a:rPr lang="fr-FR" sz="1100" dirty="0">
                <a:solidFill>
                  <a:schemeClr val="dk1"/>
                </a:solidFill>
                <a:latin typeface="Helvetica Neue"/>
                <a:ea typeface="Helvetica Neue"/>
                <a:cs typeface="Helvetica Neue"/>
                <a:sym typeface="Helvetica Neue"/>
              </a:rPr>
              <a:t>Minimum deux </a:t>
            </a:r>
            <a:r>
              <a:rPr lang="fr-FR" sz="1100" dirty="0" err="1">
                <a:solidFill>
                  <a:schemeClr val="dk1"/>
                </a:solidFill>
                <a:latin typeface="Helvetica Neue"/>
                <a:ea typeface="Helvetica Neue"/>
                <a:cs typeface="Helvetica Neue"/>
                <a:sym typeface="Helvetica Neue"/>
              </a:rPr>
              <a:t>apprenant.e.s</a:t>
            </a:r>
            <a:endParaRPr lang="fr-FR" sz="1100" dirty="0">
              <a:solidFill>
                <a:schemeClr val="dk1"/>
              </a:solidFill>
              <a:latin typeface="Helvetica Neue"/>
              <a:ea typeface="Helvetica Neue"/>
              <a:cs typeface="Helvetica Neue"/>
              <a:sym typeface="Helvetica Neue"/>
            </a:endParaRPr>
          </a:p>
        </p:txBody>
      </p:sp>
      <p:sp>
        <p:nvSpPr>
          <p:cNvPr id="57" name="Google Shape;57;p13"/>
          <p:cNvSpPr/>
          <p:nvPr/>
        </p:nvSpPr>
        <p:spPr>
          <a:xfrm>
            <a:off x="4966200" y="3042588"/>
            <a:ext cx="2129400" cy="260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171450" lvl="0" algn="l" rtl="0">
              <a:lnSpc>
                <a:spcPct val="115000"/>
              </a:lnSpc>
              <a:spcBef>
                <a:spcPts val="0"/>
              </a:spcBef>
              <a:spcAft>
                <a:spcPts val="0"/>
              </a:spcAft>
              <a:buClr>
                <a:schemeClr val="dk1"/>
              </a:buClr>
              <a:buSzPts val="900"/>
            </a:pPr>
            <a:endParaRPr sz="900" dirty="0">
              <a:solidFill>
                <a:schemeClr val="dk1"/>
              </a:solidFill>
              <a:latin typeface="Helvetica Neue"/>
              <a:ea typeface="Helvetica Neue"/>
              <a:cs typeface="Helvetica Neue"/>
              <a:sym typeface="Helvetica Neue"/>
            </a:endParaRPr>
          </a:p>
        </p:txBody>
      </p:sp>
      <p:sp>
        <p:nvSpPr>
          <p:cNvPr id="58" name="Google Shape;58;p13"/>
          <p:cNvSpPr/>
          <p:nvPr/>
        </p:nvSpPr>
        <p:spPr>
          <a:xfrm>
            <a:off x="464400" y="3042588"/>
            <a:ext cx="2129400" cy="260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r>
              <a:rPr lang="fr" sz="1100" dirty="0">
                <a:solidFill>
                  <a:schemeClr val="dk1"/>
                </a:solidFill>
                <a:latin typeface="Helvetica Neue"/>
              </a:rPr>
              <a:t>Débutant.e</a:t>
            </a:r>
            <a:endParaRPr sz="1100" dirty="0">
              <a:solidFill>
                <a:schemeClr val="dk1"/>
              </a:solidFill>
              <a:latin typeface="Helvetica Neue"/>
            </a:endParaRPr>
          </a:p>
        </p:txBody>
      </p:sp>
      <p:sp>
        <p:nvSpPr>
          <p:cNvPr id="59" name="Google Shape;59;p13"/>
          <p:cNvSpPr/>
          <p:nvPr/>
        </p:nvSpPr>
        <p:spPr>
          <a:xfrm>
            <a:off x="2715300" y="3042588"/>
            <a:ext cx="2129400" cy="260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fr" sz="1100" dirty="0">
                <a:solidFill>
                  <a:schemeClr val="dk1"/>
                </a:solidFill>
                <a:latin typeface="Helvetica Neue"/>
              </a:rPr>
              <a:t>Aucun</a:t>
            </a:r>
            <a:endParaRPr sz="1100" dirty="0">
              <a:solidFill>
                <a:schemeClr val="dk1"/>
              </a:solidFill>
              <a:latin typeface="Helvetica Neue"/>
            </a:endParaRPr>
          </a:p>
        </p:txBody>
      </p:sp>
      <p:pic>
        <p:nvPicPr>
          <p:cNvPr id="60" name="Google Shape;60;p13"/>
          <p:cNvPicPr preferRelativeResize="0"/>
          <p:nvPr/>
        </p:nvPicPr>
        <p:blipFill>
          <a:blip r:embed="rId3">
            <a:alphaModFix/>
          </a:blip>
          <a:stretch>
            <a:fillRect/>
          </a:stretch>
        </p:blipFill>
        <p:spPr>
          <a:xfrm>
            <a:off x="3074050" y="3306900"/>
            <a:ext cx="540375" cy="540375"/>
          </a:xfrm>
          <a:prstGeom prst="rect">
            <a:avLst/>
          </a:prstGeom>
          <a:noFill/>
          <a:ln>
            <a:noFill/>
          </a:ln>
        </p:spPr>
      </p:pic>
      <p:pic>
        <p:nvPicPr>
          <p:cNvPr id="61" name="Google Shape;61;p13"/>
          <p:cNvPicPr preferRelativeResize="0"/>
          <p:nvPr/>
        </p:nvPicPr>
        <p:blipFill>
          <a:blip r:embed="rId4">
            <a:alphaModFix/>
          </a:blip>
          <a:stretch>
            <a:fillRect/>
          </a:stretch>
        </p:blipFill>
        <p:spPr>
          <a:xfrm>
            <a:off x="5169613" y="6005913"/>
            <a:ext cx="540375" cy="540375"/>
          </a:xfrm>
          <a:prstGeom prst="rect">
            <a:avLst/>
          </a:prstGeom>
          <a:noFill/>
          <a:ln>
            <a:noFill/>
          </a:ln>
        </p:spPr>
      </p:pic>
      <p:pic>
        <p:nvPicPr>
          <p:cNvPr id="62" name="Google Shape;62;p13"/>
          <p:cNvPicPr preferRelativeResize="0"/>
          <p:nvPr/>
        </p:nvPicPr>
        <p:blipFill>
          <a:blip r:embed="rId5">
            <a:alphaModFix/>
          </a:blip>
          <a:stretch>
            <a:fillRect/>
          </a:stretch>
        </p:blipFill>
        <p:spPr>
          <a:xfrm>
            <a:off x="904500" y="3306875"/>
            <a:ext cx="540375" cy="540375"/>
          </a:xfrm>
          <a:prstGeom prst="rect">
            <a:avLst/>
          </a:prstGeom>
          <a:noFill/>
          <a:ln>
            <a:noFill/>
          </a:ln>
        </p:spPr>
      </p:pic>
      <p:pic>
        <p:nvPicPr>
          <p:cNvPr id="63" name="Google Shape;63;p13"/>
          <p:cNvPicPr preferRelativeResize="0"/>
          <p:nvPr/>
        </p:nvPicPr>
        <p:blipFill>
          <a:blip r:embed="rId6">
            <a:alphaModFix/>
          </a:blip>
          <a:stretch>
            <a:fillRect/>
          </a:stretch>
        </p:blipFill>
        <p:spPr>
          <a:xfrm>
            <a:off x="5124100" y="3238900"/>
            <a:ext cx="540375" cy="540375"/>
          </a:xfrm>
          <a:prstGeom prst="rect">
            <a:avLst/>
          </a:prstGeom>
          <a:noFill/>
          <a:ln>
            <a:noFill/>
          </a:ln>
        </p:spPr>
      </p:pic>
      <p:pic>
        <p:nvPicPr>
          <p:cNvPr id="64" name="Google Shape;64;p13"/>
          <p:cNvPicPr preferRelativeResize="0"/>
          <p:nvPr/>
        </p:nvPicPr>
        <p:blipFill>
          <a:blip r:embed="rId7">
            <a:alphaModFix/>
          </a:blip>
          <a:stretch>
            <a:fillRect/>
          </a:stretch>
        </p:blipFill>
        <p:spPr>
          <a:xfrm>
            <a:off x="2852623" y="5911338"/>
            <a:ext cx="540375" cy="540375"/>
          </a:xfrm>
          <a:prstGeom prst="rect">
            <a:avLst/>
          </a:prstGeom>
          <a:noFill/>
          <a:ln>
            <a:noFill/>
          </a:ln>
        </p:spPr>
      </p:pic>
      <p:sp>
        <p:nvSpPr>
          <p:cNvPr id="65" name="Google Shape;65;p13"/>
          <p:cNvSpPr txBox="1"/>
          <p:nvPr/>
        </p:nvSpPr>
        <p:spPr>
          <a:xfrm>
            <a:off x="1432200" y="3401688"/>
            <a:ext cx="7215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a:latin typeface="Lexend Deca"/>
                <a:ea typeface="Lexend Deca"/>
                <a:cs typeface="Lexend Deca"/>
                <a:sym typeface="Lexend Deca"/>
              </a:rPr>
              <a:t>Niveau</a:t>
            </a:r>
            <a:endParaRPr sz="1200">
              <a:latin typeface="Lexend Deca"/>
              <a:ea typeface="Lexend Deca"/>
              <a:cs typeface="Lexend Deca"/>
              <a:sym typeface="Lexend Deca"/>
            </a:endParaRPr>
          </a:p>
        </p:txBody>
      </p:sp>
      <p:sp>
        <p:nvSpPr>
          <p:cNvPr id="66" name="Google Shape;66;p13"/>
          <p:cNvSpPr txBox="1"/>
          <p:nvPr/>
        </p:nvSpPr>
        <p:spPr>
          <a:xfrm>
            <a:off x="3614425" y="3392425"/>
            <a:ext cx="9429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a:latin typeface="Lexend Deca"/>
                <a:ea typeface="Lexend Deca"/>
                <a:cs typeface="Lexend Deca"/>
                <a:sym typeface="Lexend Deca"/>
              </a:rPr>
              <a:t>Pré-requis</a:t>
            </a:r>
            <a:endParaRPr sz="1200">
              <a:latin typeface="Lexend Deca"/>
              <a:ea typeface="Lexend Deca"/>
              <a:cs typeface="Lexend Deca"/>
              <a:sym typeface="Lexend Deca"/>
            </a:endParaRPr>
          </a:p>
        </p:txBody>
      </p:sp>
      <p:sp>
        <p:nvSpPr>
          <p:cNvPr id="67" name="Google Shape;67;p13"/>
          <p:cNvSpPr txBox="1"/>
          <p:nvPr/>
        </p:nvSpPr>
        <p:spPr>
          <a:xfrm>
            <a:off x="5790588" y="6008313"/>
            <a:ext cx="11778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a:latin typeface="Lexend Deca"/>
                <a:ea typeface="Lexend Deca"/>
                <a:cs typeface="Lexend Deca"/>
                <a:sym typeface="Lexend Deca"/>
              </a:rPr>
              <a:t>Animateurs/animatrices</a:t>
            </a:r>
            <a:endParaRPr sz="1200">
              <a:latin typeface="Lexend Deca"/>
              <a:ea typeface="Lexend Deca"/>
              <a:cs typeface="Lexend Deca"/>
              <a:sym typeface="Lexend Deca"/>
            </a:endParaRPr>
          </a:p>
        </p:txBody>
      </p:sp>
      <p:sp>
        <p:nvSpPr>
          <p:cNvPr id="68" name="Google Shape;68;p13"/>
          <p:cNvSpPr txBox="1"/>
          <p:nvPr/>
        </p:nvSpPr>
        <p:spPr>
          <a:xfrm>
            <a:off x="5664475" y="3232025"/>
            <a:ext cx="12732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dirty="0">
                <a:latin typeface="Lexend Deca"/>
                <a:ea typeface="Lexend Deca"/>
                <a:cs typeface="Lexend Deca"/>
                <a:sym typeface="Lexend Deca"/>
              </a:rPr>
              <a:t>Objectifs pédagogiques</a:t>
            </a:r>
            <a:endParaRPr sz="1200" dirty="0">
              <a:latin typeface="Lexend Deca"/>
              <a:ea typeface="Lexend Deca"/>
              <a:cs typeface="Lexend Deca"/>
              <a:sym typeface="Lexend Deca"/>
            </a:endParaRPr>
          </a:p>
        </p:txBody>
      </p:sp>
      <p:sp>
        <p:nvSpPr>
          <p:cNvPr id="69" name="Google Shape;69;p13"/>
          <p:cNvSpPr txBox="1"/>
          <p:nvPr/>
        </p:nvSpPr>
        <p:spPr>
          <a:xfrm>
            <a:off x="3350075" y="6022263"/>
            <a:ext cx="12732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a:latin typeface="Lexend Deca"/>
                <a:ea typeface="Lexend Deca"/>
                <a:cs typeface="Lexend Deca"/>
                <a:sym typeface="Lexend Deca"/>
              </a:rPr>
              <a:t>Participant.e.s</a:t>
            </a:r>
            <a:endParaRPr sz="1200">
              <a:latin typeface="Lexend Deca"/>
              <a:ea typeface="Lexend Deca"/>
              <a:cs typeface="Lexend Deca"/>
              <a:sym typeface="Lexend Deca"/>
            </a:endParaRPr>
          </a:p>
        </p:txBody>
      </p:sp>
      <p:sp>
        <p:nvSpPr>
          <p:cNvPr id="70" name="Google Shape;70;p13"/>
          <p:cNvSpPr/>
          <p:nvPr/>
        </p:nvSpPr>
        <p:spPr>
          <a:xfrm>
            <a:off x="464400" y="1529925"/>
            <a:ext cx="6631200" cy="13869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fr" sz="1100" dirty="0">
                <a:solidFill>
                  <a:schemeClr val="dk1"/>
                </a:solidFill>
                <a:latin typeface="Helvetica Neue"/>
                <a:sym typeface="Helvetica Neue"/>
              </a:rPr>
              <a:t>L’objectif de cet atelier est de découvrir les différents domaines et métiers de l’electricité,  d’appréhender la notion de traitement de l’information et découvrir les domaines analogique et numérique utilisés en électronique.</a:t>
            </a:r>
            <a:endParaRPr dirty="0"/>
          </a:p>
        </p:txBody>
      </p:sp>
      <p:sp>
        <p:nvSpPr>
          <p:cNvPr id="71" name="Google Shape;71;p13"/>
          <p:cNvSpPr txBox="1"/>
          <p:nvPr/>
        </p:nvSpPr>
        <p:spPr>
          <a:xfrm>
            <a:off x="566975" y="1577275"/>
            <a:ext cx="18924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dirty="0">
                <a:latin typeface="Lexend Deca"/>
                <a:ea typeface="Lexend Deca"/>
                <a:cs typeface="Lexend Deca"/>
                <a:sym typeface="Lexend Deca"/>
              </a:rPr>
              <a:t>Description de l’atelier</a:t>
            </a:r>
            <a:endParaRPr sz="1200" dirty="0">
              <a:latin typeface="Lexend Deca"/>
              <a:ea typeface="Lexend Deca"/>
              <a:cs typeface="Lexend Deca"/>
              <a:sym typeface="Lexend Deca"/>
            </a:endParaRPr>
          </a:p>
        </p:txBody>
      </p:sp>
      <p:pic>
        <p:nvPicPr>
          <p:cNvPr id="72" name="Google Shape;72;p13"/>
          <p:cNvPicPr preferRelativeResize="0"/>
          <p:nvPr/>
        </p:nvPicPr>
        <p:blipFill>
          <a:blip r:embed="rId8">
            <a:alphaModFix/>
          </a:blip>
          <a:stretch>
            <a:fillRect/>
          </a:stretch>
        </p:blipFill>
        <p:spPr>
          <a:xfrm>
            <a:off x="904500" y="5911338"/>
            <a:ext cx="540375" cy="540375"/>
          </a:xfrm>
          <a:prstGeom prst="rect">
            <a:avLst/>
          </a:prstGeom>
          <a:noFill/>
          <a:ln>
            <a:noFill/>
          </a:ln>
        </p:spPr>
      </p:pic>
      <p:sp>
        <p:nvSpPr>
          <p:cNvPr id="73" name="Google Shape;73;p13"/>
          <p:cNvSpPr txBox="1"/>
          <p:nvPr/>
        </p:nvSpPr>
        <p:spPr>
          <a:xfrm>
            <a:off x="1461250" y="5996875"/>
            <a:ext cx="7215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a:latin typeface="Lexend Deca"/>
                <a:ea typeface="Lexend Deca"/>
                <a:cs typeface="Lexend Deca"/>
                <a:sym typeface="Lexend Deca"/>
              </a:rPr>
              <a:t>Durée</a:t>
            </a:r>
            <a:endParaRPr sz="1200">
              <a:latin typeface="Lexend Deca"/>
              <a:ea typeface="Lexend Deca"/>
              <a:cs typeface="Lexend Deca"/>
              <a:sym typeface="Lexend Deca"/>
            </a:endParaRPr>
          </a:p>
        </p:txBody>
      </p:sp>
      <p:sp>
        <p:nvSpPr>
          <p:cNvPr id="74" name="Google Shape;74;p13"/>
          <p:cNvSpPr/>
          <p:nvPr/>
        </p:nvSpPr>
        <p:spPr>
          <a:xfrm>
            <a:off x="464400" y="8471375"/>
            <a:ext cx="6631200" cy="13869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171450" lvl="0" indent="-171450" algn="l" rtl="0">
              <a:spcBef>
                <a:spcPts val="0"/>
              </a:spcBef>
              <a:spcAft>
                <a:spcPts val="0"/>
              </a:spcAft>
              <a:buFont typeface="Arial" panose="020B0604020202020204" pitchFamily="34" charset="0"/>
              <a:buChar char="•"/>
            </a:pPr>
            <a:r>
              <a:rPr lang="fr" sz="1100" dirty="0">
                <a:solidFill>
                  <a:schemeClr val="dk1"/>
                </a:solidFill>
                <a:latin typeface="Helvetica Neue"/>
              </a:rPr>
              <a:t>Pour l’animateur le support de présentation </a:t>
            </a:r>
            <a:r>
              <a:rPr lang="fr" sz="1100" i="1" u="sng" dirty="0">
                <a:solidFill>
                  <a:schemeClr val="dk1"/>
                </a:solidFill>
                <a:latin typeface="Helvetica Neue"/>
                <a:hlinkClick r:id="rId9"/>
              </a:rPr>
              <a:t>Introduction.pptx</a:t>
            </a:r>
            <a:endParaRPr lang="fr" sz="1100" i="1" u="sng" dirty="0">
              <a:solidFill>
                <a:schemeClr val="dk1"/>
              </a:solidFill>
              <a:latin typeface="Helvetica Neue"/>
            </a:endParaRPr>
          </a:p>
          <a:p>
            <a:pPr marL="171450" lvl="0" indent="-171450" algn="l" rtl="0">
              <a:spcBef>
                <a:spcPts val="0"/>
              </a:spcBef>
              <a:spcAft>
                <a:spcPts val="0"/>
              </a:spcAft>
              <a:buFont typeface="Arial" panose="020B0604020202020204" pitchFamily="34" charset="0"/>
              <a:buChar char="•"/>
            </a:pPr>
            <a:r>
              <a:rPr lang="fr" sz="1100" dirty="0">
                <a:solidFill>
                  <a:schemeClr val="dk1"/>
                </a:solidFill>
                <a:latin typeface="Helvetica Neue"/>
              </a:rPr>
              <a:t>Un </a:t>
            </a:r>
            <a:r>
              <a:rPr lang="fr-FR" sz="1100" dirty="0">
                <a:solidFill>
                  <a:schemeClr val="dk1"/>
                </a:solidFill>
                <a:latin typeface="Helvetica Neue"/>
              </a:rPr>
              <a:t>vidéoprojecteur et un écran.</a:t>
            </a:r>
            <a:endParaRPr sz="1100" dirty="0">
              <a:solidFill>
                <a:schemeClr val="dk1"/>
              </a:solidFill>
              <a:latin typeface="Helvetica Neue"/>
            </a:endParaRPr>
          </a:p>
        </p:txBody>
      </p:sp>
      <p:sp>
        <p:nvSpPr>
          <p:cNvPr id="75" name="Google Shape;75;p13"/>
          <p:cNvSpPr txBox="1"/>
          <p:nvPr/>
        </p:nvSpPr>
        <p:spPr>
          <a:xfrm>
            <a:off x="464075" y="8456538"/>
            <a:ext cx="49482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u="sng" dirty="0">
                <a:latin typeface="Lexend Deca"/>
                <a:ea typeface="Lexend Deca"/>
                <a:cs typeface="Lexend Deca"/>
                <a:sym typeface="Lexend Deca"/>
              </a:rPr>
              <a:t>Avant de commencer (préparation, matériel et contenus utilisés)</a:t>
            </a:r>
            <a:endParaRPr sz="1200" u="sng" dirty="0">
              <a:latin typeface="Lexend Deca"/>
              <a:ea typeface="Lexend Deca"/>
              <a:cs typeface="Lexend Deca"/>
              <a:sym typeface="Lexend Deca"/>
            </a:endParaRPr>
          </a:p>
        </p:txBody>
      </p:sp>
      <p:sp>
        <p:nvSpPr>
          <p:cNvPr id="76" name="Google Shape;76;p13"/>
          <p:cNvSpPr/>
          <p:nvPr/>
        </p:nvSpPr>
        <p:spPr>
          <a:xfrm>
            <a:off x="160500" y="229350"/>
            <a:ext cx="7239000" cy="1178400"/>
          </a:xfrm>
          <a:prstGeom prst="rect">
            <a:avLst/>
          </a:prstGeom>
          <a:solidFill>
            <a:srgbClr val="FF9900"/>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13"/>
          <p:cNvSpPr txBox="1"/>
          <p:nvPr/>
        </p:nvSpPr>
        <p:spPr>
          <a:xfrm>
            <a:off x="848051" y="342575"/>
            <a:ext cx="6488700" cy="369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fr" sz="1200" b="1" dirty="0">
                <a:solidFill>
                  <a:srgbClr val="FFFFFF"/>
                </a:solidFill>
                <a:latin typeface="Helvetica Neue"/>
                <a:ea typeface="Helvetica Neue"/>
                <a:cs typeface="Helvetica Neue"/>
                <a:sym typeface="Helvetica Neue"/>
              </a:rPr>
              <a:t>MODULE TECHNIQUE – </a:t>
            </a:r>
            <a:r>
              <a:rPr lang="fr-FR" sz="1200" b="1" dirty="0">
                <a:solidFill>
                  <a:srgbClr val="FFFFFF"/>
                </a:solidFill>
                <a:latin typeface="Helvetica Neue"/>
                <a:ea typeface="Helvetica Neue"/>
                <a:cs typeface="Helvetica Neue"/>
                <a:sym typeface="Helvetica Neue"/>
              </a:rPr>
              <a:t>É</a:t>
            </a:r>
            <a:r>
              <a:rPr lang="fr" sz="1200" b="1" dirty="0">
                <a:solidFill>
                  <a:srgbClr val="FFFFFF"/>
                </a:solidFill>
                <a:latin typeface="Helvetica Neue"/>
                <a:ea typeface="Helvetica Neue"/>
                <a:cs typeface="Helvetica Neue"/>
                <a:sym typeface="Helvetica Neue"/>
              </a:rPr>
              <a:t>lectronique - Introduction</a:t>
            </a:r>
            <a:endParaRPr sz="1200" b="1" i="0" u="none" strike="noStrike" cap="none" dirty="0">
              <a:solidFill>
                <a:srgbClr val="FFFFFF"/>
              </a:solidFill>
              <a:latin typeface="Helvetica Neue"/>
              <a:ea typeface="Helvetica Neue"/>
              <a:cs typeface="Helvetica Neue"/>
              <a:sym typeface="Helvetica Neue"/>
            </a:endParaRPr>
          </a:p>
        </p:txBody>
      </p:sp>
      <p:pic>
        <p:nvPicPr>
          <p:cNvPr id="79" name="Google Shape;79;p13"/>
          <p:cNvPicPr preferRelativeResize="0"/>
          <p:nvPr/>
        </p:nvPicPr>
        <p:blipFill rotWithShape="1">
          <a:blip r:embed="rId10">
            <a:alphaModFix/>
          </a:blip>
          <a:srcRect/>
          <a:stretch/>
        </p:blipFill>
        <p:spPr>
          <a:xfrm>
            <a:off x="285275" y="578698"/>
            <a:ext cx="486619" cy="486619"/>
          </a:xfrm>
          <a:prstGeom prst="rect">
            <a:avLst/>
          </a:prstGeom>
          <a:noFill/>
          <a:ln>
            <a:noFill/>
          </a:ln>
        </p:spPr>
      </p:pic>
      <p:sp>
        <p:nvSpPr>
          <p:cNvPr id="80" name="Google Shape;80;p13"/>
          <p:cNvSpPr txBox="1"/>
          <p:nvPr/>
        </p:nvSpPr>
        <p:spPr>
          <a:xfrm>
            <a:off x="826488" y="666775"/>
            <a:ext cx="55530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100" dirty="0">
                <a:solidFill>
                  <a:srgbClr val="FFFFFF"/>
                </a:solidFill>
                <a:latin typeface="Helvetica Neue"/>
                <a:ea typeface="Helvetica Neue"/>
                <a:cs typeface="Helvetica Neue"/>
                <a:sym typeface="Helvetica Neue"/>
              </a:rPr>
              <a:t>Compétences developées : 1, 2, 3, 4</a:t>
            </a:r>
            <a:endParaRPr sz="1100" dirty="0">
              <a:solidFill>
                <a:srgbClr val="FFFFFF"/>
              </a:solidFill>
              <a:latin typeface="Helvetica Neue"/>
              <a:ea typeface="Helvetica Neue"/>
              <a:cs typeface="Helvetica Neue"/>
              <a:sym typeface="Helvetica Neue"/>
            </a:endParaRPr>
          </a:p>
        </p:txBody>
      </p:sp>
      <p:pic>
        <p:nvPicPr>
          <p:cNvPr id="81" name="Google Shape;81;p13"/>
          <p:cNvPicPr preferRelativeResize="0"/>
          <p:nvPr/>
        </p:nvPicPr>
        <p:blipFill>
          <a:blip r:embed="rId11">
            <a:alphaModFix/>
          </a:blip>
          <a:stretch>
            <a:fillRect/>
          </a:stretch>
        </p:blipFill>
        <p:spPr>
          <a:xfrm>
            <a:off x="6456600" y="10010676"/>
            <a:ext cx="942900" cy="330022"/>
          </a:xfrm>
          <a:prstGeom prst="rect">
            <a:avLst/>
          </a:prstGeom>
          <a:noFill/>
          <a:ln>
            <a:noFill/>
          </a:ln>
        </p:spPr>
      </p:pic>
      <p:sp>
        <p:nvSpPr>
          <p:cNvPr id="2" name="ZoneTexte 1">
            <a:extLst>
              <a:ext uri="{FF2B5EF4-FFF2-40B4-BE49-F238E27FC236}">
                <a16:creationId xmlns:a16="http://schemas.microsoft.com/office/drawing/2014/main" id="{CAD7095C-36DE-439A-A15B-46C82ABDB58F}"/>
              </a:ext>
            </a:extLst>
          </p:cNvPr>
          <p:cNvSpPr txBox="1"/>
          <p:nvPr/>
        </p:nvSpPr>
        <p:spPr>
          <a:xfrm>
            <a:off x="4966200" y="4044775"/>
            <a:ext cx="2089326" cy="815608"/>
          </a:xfrm>
          <a:prstGeom prst="rect">
            <a:avLst/>
          </a:prstGeom>
          <a:noFill/>
        </p:spPr>
        <p:txBody>
          <a:bodyPr wrap="square" rtlCol="0">
            <a:spAutoFit/>
          </a:bodyPr>
          <a:lstStyle/>
          <a:p>
            <a:pPr marL="285750" indent="-285750">
              <a:buFont typeface="Arial" panose="020B0604020202020204" pitchFamily="34" charset="0"/>
              <a:buChar char="•"/>
            </a:pPr>
            <a:r>
              <a:rPr lang="fr-FR" sz="1100" dirty="0">
                <a:solidFill>
                  <a:schemeClr val="dk1"/>
                </a:solidFill>
                <a:latin typeface="Helvetica Neue"/>
              </a:rPr>
              <a:t>Identifier les différents domaines de l’électronique</a:t>
            </a:r>
          </a:p>
          <a:p>
            <a:pPr marL="285750" indent="-285750">
              <a:buFontTx/>
              <a:buChar char="-"/>
            </a:pPr>
            <a:endParaRPr lang="fr-F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86" name="Google Shape;86;p14"/>
          <p:cNvSpPr/>
          <p:nvPr/>
        </p:nvSpPr>
        <p:spPr>
          <a:xfrm>
            <a:off x="464400" y="2455625"/>
            <a:ext cx="6631200" cy="11784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endParaRPr sz="1300" dirty="0">
              <a:solidFill>
                <a:schemeClr val="dk1"/>
              </a:solidFill>
              <a:latin typeface="Helvetica Neue"/>
              <a:ea typeface="Helvetica Neue"/>
              <a:cs typeface="Helvetica Neue"/>
              <a:sym typeface="Helvetica Neue"/>
            </a:endParaRPr>
          </a:p>
        </p:txBody>
      </p:sp>
      <p:sp>
        <p:nvSpPr>
          <p:cNvPr id="87" name="Google Shape;87;p14"/>
          <p:cNvSpPr txBox="1"/>
          <p:nvPr/>
        </p:nvSpPr>
        <p:spPr>
          <a:xfrm>
            <a:off x="407700" y="1699075"/>
            <a:ext cx="14907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b="1">
                <a:latin typeface="Lexend Deca"/>
                <a:ea typeface="Lexend Deca"/>
                <a:cs typeface="Lexend Deca"/>
                <a:sym typeface="Lexend Deca"/>
              </a:rPr>
              <a:t>INTRODUCTION</a:t>
            </a:r>
            <a:endParaRPr sz="1200" b="1">
              <a:latin typeface="Lexend Deca"/>
              <a:ea typeface="Lexend Deca"/>
              <a:cs typeface="Lexend Deca"/>
              <a:sym typeface="Lexend Deca"/>
            </a:endParaRPr>
          </a:p>
        </p:txBody>
      </p:sp>
      <p:pic>
        <p:nvPicPr>
          <p:cNvPr id="88" name="Google Shape;88;p14"/>
          <p:cNvPicPr preferRelativeResize="0"/>
          <p:nvPr/>
        </p:nvPicPr>
        <p:blipFill>
          <a:blip r:embed="rId3">
            <a:alphaModFix/>
          </a:blip>
          <a:stretch>
            <a:fillRect/>
          </a:stretch>
        </p:blipFill>
        <p:spPr>
          <a:xfrm>
            <a:off x="464400" y="2068375"/>
            <a:ext cx="271651" cy="271651"/>
          </a:xfrm>
          <a:prstGeom prst="rect">
            <a:avLst/>
          </a:prstGeom>
          <a:noFill/>
          <a:ln>
            <a:noFill/>
          </a:ln>
        </p:spPr>
      </p:pic>
      <p:sp>
        <p:nvSpPr>
          <p:cNvPr id="89" name="Google Shape;89;p14"/>
          <p:cNvSpPr txBox="1"/>
          <p:nvPr/>
        </p:nvSpPr>
        <p:spPr>
          <a:xfrm>
            <a:off x="751800" y="2050300"/>
            <a:ext cx="20010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Avec l’animateur/animatrice</a:t>
            </a:r>
            <a:endParaRPr sz="800" dirty="0">
              <a:latin typeface="Lexend Deca"/>
              <a:ea typeface="Lexend Deca"/>
              <a:cs typeface="Lexend Deca"/>
              <a:sym typeface="Lexend Deca"/>
            </a:endParaRPr>
          </a:p>
        </p:txBody>
      </p:sp>
      <p:pic>
        <p:nvPicPr>
          <p:cNvPr id="90" name="Google Shape;90;p14"/>
          <p:cNvPicPr preferRelativeResize="0"/>
          <p:nvPr/>
        </p:nvPicPr>
        <p:blipFill>
          <a:blip r:embed="rId4">
            <a:alphaModFix/>
          </a:blip>
          <a:stretch>
            <a:fillRect/>
          </a:stretch>
        </p:blipFill>
        <p:spPr>
          <a:xfrm>
            <a:off x="2697425" y="2068375"/>
            <a:ext cx="271651" cy="271651"/>
          </a:xfrm>
          <a:prstGeom prst="rect">
            <a:avLst/>
          </a:prstGeom>
          <a:noFill/>
          <a:ln>
            <a:noFill/>
          </a:ln>
        </p:spPr>
      </p:pic>
      <p:sp>
        <p:nvSpPr>
          <p:cNvPr id="91" name="Google Shape;91;p14"/>
          <p:cNvSpPr txBox="1"/>
          <p:nvPr/>
        </p:nvSpPr>
        <p:spPr>
          <a:xfrm>
            <a:off x="2921225" y="2050300"/>
            <a:ext cx="7530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5 - 10 min</a:t>
            </a:r>
            <a:endParaRPr sz="800" dirty="0">
              <a:latin typeface="Lexend Deca"/>
              <a:ea typeface="Lexend Deca"/>
              <a:cs typeface="Lexend Deca"/>
              <a:sym typeface="Lexend Deca"/>
            </a:endParaRPr>
          </a:p>
        </p:txBody>
      </p:sp>
      <p:pic>
        <p:nvPicPr>
          <p:cNvPr id="92" name="Google Shape;92;p14"/>
          <p:cNvPicPr preferRelativeResize="0"/>
          <p:nvPr/>
        </p:nvPicPr>
        <p:blipFill>
          <a:blip r:embed="rId5">
            <a:alphaModFix/>
          </a:blip>
          <a:stretch>
            <a:fillRect/>
          </a:stretch>
        </p:blipFill>
        <p:spPr>
          <a:xfrm>
            <a:off x="3867150" y="2068375"/>
            <a:ext cx="271651" cy="271651"/>
          </a:xfrm>
          <a:prstGeom prst="rect">
            <a:avLst/>
          </a:prstGeom>
          <a:noFill/>
          <a:ln>
            <a:noFill/>
          </a:ln>
        </p:spPr>
      </p:pic>
      <p:sp>
        <p:nvSpPr>
          <p:cNvPr id="93" name="Google Shape;93;p14"/>
          <p:cNvSpPr txBox="1"/>
          <p:nvPr/>
        </p:nvSpPr>
        <p:spPr>
          <a:xfrm>
            <a:off x="4138800" y="2050300"/>
            <a:ext cx="10329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sans l’ordinateur</a:t>
            </a:r>
            <a:endParaRPr sz="800" dirty="0">
              <a:latin typeface="Lexend Deca"/>
              <a:ea typeface="Lexend Deca"/>
              <a:cs typeface="Lexend Deca"/>
              <a:sym typeface="Lexend Deca"/>
            </a:endParaRPr>
          </a:p>
        </p:txBody>
      </p:sp>
      <p:sp>
        <p:nvSpPr>
          <p:cNvPr id="94" name="Google Shape;94;p14"/>
          <p:cNvSpPr/>
          <p:nvPr/>
        </p:nvSpPr>
        <p:spPr>
          <a:xfrm>
            <a:off x="492750" y="4663388"/>
            <a:ext cx="6631200" cy="13869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5" name="Google Shape;95;p14"/>
          <p:cNvSpPr txBox="1"/>
          <p:nvPr/>
        </p:nvSpPr>
        <p:spPr>
          <a:xfrm>
            <a:off x="436049" y="3902025"/>
            <a:ext cx="6164775" cy="369302"/>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FR" sz="1200" b="1" dirty="0">
                <a:latin typeface="Lexend Deca"/>
                <a:ea typeface="Lexend Deca"/>
                <a:cs typeface="Lexend Deca"/>
                <a:sym typeface="Lexend Deca"/>
              </a:rPr>
              <a:t>Découverte du monde de l’électronique</a:t>
            </a:r>
            <a:endParaRPr sz="1200" b="1" dirty="0">
              <a:latin typeface="Lexend Deca"/>
              <a:ea typeface="Lexend Deca"/>
              <a:cs typeface="Lexend Deca"/>
              <a:sym typeface="Lexend Deca"/>
            </a:endParaRPr>
          </a:p>
        </p:txBody>
      </p:sp>
      <p:pic>
        <p:nvPicPr>
          <p:cNvPr id="96" name="Google Shape;96;p14"/>
          <p:cNvPicPr preferRelativeResize="0"/>
          <p:nvPr/>
        </p:nvPicPr>
        <p:blipFill>
          <a:blip r:embed="rId3">
            <a:alphaModFix/>
          </a:blip>
          <a:stretch>
            <a:fillRect/>
          </a:stretch>
        </p:blipFill>
        <p:spPr>
          <a:xfrm>
            <a:off x="492750" y="4271313"/>
            <a:ext cx="271651" cy="271651"/>
          </a:xfrm>
          <a:prstGeom prst="rect">
            <a:avLst/>
          </a:prstGeom>
          <a:noFill/>
          <a:ln>
            <a:noFill/>
          </a:ln>
        </p:spPr>
      </p:pic>
      <p:sp>
        <p:nvSpPr>
          <p:cNvPr id="97" name="Google Shape;97;p14"/>
          <p:cNvSpPr txBox="1"/>
          <p:nvPr/>
        </p:nvSpPr>
        <p:spPr>
          <a:xfrm>
            <a:off x="780150" y="4253250"/>
            <a:ext cx="19173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1100"/>
              <a:buFont typeface="Arial"/>
              <a:buNone/>
            </a:pPr>
            <a:r>
              <a:rPr lang="fr" sz="800">
                <a:solidFill>
                  <a:schemeClr val="dk1"/>
                </a:solidFill>
                <a:latin typeface="Lexend Deca"/>
                <a:ea typeface="Lexend Deca"/>
                <a:cs typeface="Lexend Deca"/>
                <a:sym typeface="Lexend Deca"/>
              </a:rPr>
              <a:t>Avec l’animateur/animatrice</a:t>
            </a:r>
            <a:endParaRPr sz="800">
              <a:latin typeface="Lexend Deca"/>
              <a:ea typeface="Lexend Deca"/>
              <a:cs typeface="Lexend Deca"/>
              <a:sym typeface="Lexend Deca"/>
            </a:endParaRPr>
          </a:p>
        </p:txBody>
      </p:sp>
      <p:pic>
        <p:nvPicPr>
          <p:cNvPr id="98" name="Google Shape;98;p14"/>
          <p:cNvPicPr preferRelativeResize="0"/>
          <p:nvPr/>
        </p:nvPicPr>
        <p:blipFill>
          <a:blip r:embed="rId4">
            <a:alphaModFix/>
          </a:blip>
          <a:stretch>
            <a:fillRect/>
          </a:stretch>
        </p:blipFill>
        <p:spPr>
          <a:xfrm>
            <a:off x="2468900" y="4273587"/>
            <a:ext cx="271651" cy="271651"/>
          </a:xfrm>
          <a:prstGeom prst="rect">
            <a:avLst/>
          </a:prstGeom>
          <a:noFill/>
          <a:ln>
            <a:noFill/>
          </a:ln>
        </p:spPr>
      </p:pic>
      <p:sp>
        <p:nvSpPr>
          <p:cNvPr id="99" name="Google Shape;99;p14"/>
          <p:cNvSpPr txBox="1"/>
          <p:nvPr/>
        </p:nvSpPr>
        <p:spPr>
          <a:xfrm>
            <a:off x="2740550" y="4255525"/>
            <a:ext cx="7530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10 min</a:t>
            </a:r>
            <a:endParaRPr sz="800" dirty="0">
              <a:latin typeface="Lexend Deca"/>
              <a:ea typeface="Lexend Deca"/>
              <a:cs typeface="Lexend Deca"/>
              <a:sym typeface="Lexend Deca"/>
            </a:endParaRPr>
          </a:p>
        </p:txBody>
      </p:sp>
      <p:pic>
        <p:nvPicPr>
          <p:cNvPr id="101" name="Google Shape;101;p14"/>
          <p:cNvPicPr preferRelativeResize="0"/>
          <p:nvPr/>
        </p:nvPicPr>
        <p:blipFill>
          <a:blip r:embed="rId6">
            <a:alphaModFix/>
          </a:blip>
          <a:stretch>
            <a:fillRect/>
          </a:stretch>
        </p:blipFill>
        <p:spPr>
          <a:xfrm>
            <a:off x="587324" y="5647237"/>
            <a:ext cx="307800" cy="307800"/>
          </a:xfrm>
          <a:prstGeom prst="rect">
            <a:avLst/>
          </a:prstGeom>
          <a:noFill/>
          <a:ln>
            <a:noFill/>
          </a:ln>
        </p:spPr>
      </p:pic>
      <p:sp>
        <p:nvSpPr>
          <p:cNvPr id="102" name="Google Shape;102;p14"/>
          <p:cNvSpPr txBox="1"/>
          <p:nvPr/>
        </p:nvSpPr>
        <p:spPr>
          <a:xfrm>
            <a:off x="847500" y="5647238"/>
            <a:ext cx="21966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a:latin typeface="Lexend Deca"/>
                <a:ea typeface="Lexend Deca"/>
                <a:cs typeface="Lexend Deca"/>
                <a:sym typeface="Lexend Deca"/>
              </a:rPr>
              <a:t>Conseils pour l’animation de cette partie</a:t>
            </a:r>
            <a:endParaRPr sz="800">
              <a:latin typeface="Lexend Deca"/>
              <a:ea typeface="Lexend Deca"/>
              <a:cs typeface="Lexend Deca"/>
              <a:sym typeface="Lexend Deca"/>
            </a:endParaRPr>
          </a:p>
        </p:txBody>
      </p:sp>
      <p:sp>
        <p:nvSpPr>
          <p:cNvPr id="104" name="Google Shape;104;p14"/>
          <p:cNvSpPr/>
          <p:nvPr/>
        </p:nvSpPr>
        <p:spPr>
          <a:xfrm>
            <a:off x="521100" y="7147136"/>
            <a:ext cx="6631200" cy="2057824"/>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914400" lvl="1" indent="-311150" algn="l" rtl="0">
              <a:lnSpc>
                <a:spcPct val="115000"/>
              </a:lnSpc>
              <a:spcBef>
                <a:spcPts val="0"/>
              </a:spcBef>
              <a:spcAft>
                <a:spcPts val="0"/>
              </a:spcAft>
              <a:buClr>
                <a:schemeClr val="dk1"/>
              </a:buClr>
              <a:buSzPts val="1300"/>
              <a:buFont typeface="Helvetica Neue"/>
              <a:buChar char="-"/>
            </a:pPr>
            <a:endParaRPr dirty="0"/>
          </a:p>
        </p:txBody>
      </p:sp>
      <p:sp>
        <p:nvSpPr>
          <p:cNvPr id="105" name="Google Shape;105;p14"/>
          <p:cNvSpPr txBox="1"/>
          <p:nvPr/>
        </p:nvSpPr>
        <p:spPr>
          <a:xfrm>
            <a:off x="464400" y="6385750"/>
            <a:ext cx="6631200" cy="384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300" b="1" dirty="0">
                <a:solidFill>
                  <a:schemeClr val="dk1"/>
                </a:solidFill>
                <a:latin typeface="Helvetica Neue"/>
                <a:ea typeface="Helvetica Neue"/>
                <a:cs typeface="Helvetica Neue"/>
                <a:sym typeface="Helvetica Neue"/>
              </a:rPr>
              <a:t>Les domaines de l’électronique</a:t>
            </a:r>
            <a:endParaRPr sz="1200" b="1" dirty="0">
              <a:latin typeface="Lexend Deca"/>
              <a:ea typeface="Lexend Deca"/>
              <a:cs typeface="Lexend Deca"/>
              <a:sym typeface="Lexend Deca"/>
            </a:endParaRPr>
          </a:p>
        </p:txBody>
      </p:sp>
      <p:pic>
        <p:nvPicPr>
          <p:cNvPr id="106" name="Google Shape;106;p14"/>
          <p:cNvPicPr preferRelativeResize="0"/>
          <p:nvPr/>
        </p:nvPicPr>
        <p:blipFill>
          <a:blip r:embed="rId3">
            <a:alphaModFix/>
          </a:blip>
          <a:stretch>
            <a:fillRect/>
          </a:stretch>
        </p:blipFill>
        <p:spPr>
          <a:xfrm>
            <a:off x="521100" y="6755038"/>
            <a:ext cx="271651" cy="271651"/>
          </a:xfrm>
          <a:prstGeom prst="rect">
            <a:avLst/>
          </a:prstGeom>
          <a:noFill/>
          <a:ln>
            <a:noFill/>
          </a:ln>
        </p:spPr>
      </p:pic>
      <p:sp>
        <p:nvSpPr>
          <p:cNvPr id="107" name="Google Shape;107;p14"/>
          <p:cNvSpPr txBox="1"/>
          <p:nvPr/>
        </p:nvSpPr>
        <p:spPr>
          <a:xfrm>
            <a:off x="808500" y="6736975"/>
            <a:ext cx="16587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a:latin typeface="Lexend Deca"/>
                <a:ea typeface="Lexend Deca"/>
                <a:cs typeface="Lexend Deca"/>
                <a:sym typeface="Lexend Deca"/>
              </a:rPr>
              <a:t>Avec l’animateur/animatrice</a:t>
            </a:r>
            <a:endParaRPr sz="800">
              <a:latin typeface="Lexend Deca"/>
              <a:ea typeface="Lexend Deca"/>
              <a:cs typeface="Lexend Deca"/>
              <a:sym typeface="Lexend Deca"/>
            </a:endParaRPr>
          </a:p>
        </p:txBody>
      </p:sp>
      <p:pic>
        <p:nvPicPr>
          <p:cNvPr id="108" name="Google Shape;108;p14"/>
          <p:cNvPicPr preferRelativeResize="0"/>
          <p:nvPr/>
        </p:nvPicPr>
        <p:blipFill>
          <a:blip r:embed="rId4">
            <a:alphaModFix/>
          </a:blip>
          <a:stretch>
            <a:fillRect/>
          </a:stretch>
        </p:blipFill>
        <p:spPr>
          <a:xfrm>
            <a:off x="2545025" y="6755037"/>
            <a:ext cx="271651" cy="271651"/>
          </a:xfrm>
          <a:prstGeom prst="rect">
            <a:avLst/>
          </a:prstGeom>
          <a:noFill/>
          <a:ln>
            <a:noFill/>
          </a:ln>
        </p:spPr>
      </p:pic>
      <p:sp>
        <p:nvSpPr>
          <p:cNvPr id="109" name="Google Shape;109;p14"/>
          <p:cNvSpPr txBox="1"/>
          <p:nvPr/>
        </p:nvSpPr>
        <p:spPr>
          <a:xfrm>
            <a:off x="2810000" y="6736963"/>
            <a:ext cx="668936" cy="307746"/>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15 min</a:t>
            </a:r>
            <a:endParaRPr sz="800" dirty="0">
              <a:latin typeface="Lexend Deca"/>
              <a:ea typeface="Lexend Deca"/>
              <a:cs typeface="Lexend Deca"/>
              <a:sym typeface="Lexend Deca"/>
            </a:endParaRPr>
          </a:p>
        </p:txBody>
      </p:sp>
      <p:sp>
        <p:nvSpPr>
          <p:cNvPr id="112" name="Google Shape;112;p14"/>
          <p:cNvSpPr/>
          <p:nvPr/>
        </p:nvSpPr>
        <p:spPr>
          <a:xfrm>
            <a:off x="160500" y="229350"/>
            <a:ext cx="7239000" cy="1178400"/>
          </a:xfrm>
          <a:prstGeom prst="rect">
            <a:avLst/>
          </a:prstGeom>
          <a:solidFill>
            <a:srgbClr val="FF9900"/>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15" name="Google Shape;115;p14"/>
          <p:cNvPicPr preferRelativeResize="0"/>
          <p:nvPr/>
        </p:nvPicPr>
        <p:blipFill rotWithShape="1">
          <a:blip r:embed="rId7">
            <a:alphaModFix/>
          </a:blip>
          <a:srcRect/>
          <a:stretch/>
        </p:blipFill>
        <p:spPr>
          <a:xfrm>
            <a:off x="285275" y="578698"/>
            <a:ext cx="486619" cy="486619"/>
          </a:xfrm>
          <a:prstGeom prst="rect">
            <a:avLst/>
          </a:prstGeom>
          <a:noFill/>
          <a:ln>
            <a:noFill/>
          </a:ln>
        </p:spPr>
      </p:pic>
      <p:pic>
        <p:nvPicPr>
          <p:cNvPr id="117" name="Google Shape;117;p14"/>
          <p:cNvPicPr preferRelativeResize="0"/>
          <p:nvPr/>
        </p:nvPicPr>
        <p:blipFill>
          <a:blip r:embed="rId8">
            <a:alphaModFix/>
          </a:blip>
          <a:stretch>
            <a:fillRect/>
          </a:stretch>
        </p:blipFill>
        <p:spPr>
          <a:xfrm>
            <a:off x="6456600" y="10010676"/>
            <a:ext cx="942900" cy="330022"/>
          </a:xfrm>
          <a:prstGeom prst="rect">
            <a:avLst/>
          </a:prstGeom>
          <a:noFill/>
          <a:ln>
            <a:noFill/>
          </a:ln>
        </p:spPr>
      </p:pic>
      <p:sp>
        <p:nvSpPr>
          <p:cNvPr id="34" name="ZoneTexte 33">
            <a:extLst>
              <a:ext uri="{FF2B5EF4-FFF2-40B4-BE49-F238E27FC236}">
                <a16:creationId xmlns:a16="http://schemas.microsoft.com/office/drawing/2014/main" id="{07F20130-98E2-413E-AA95-CAF1AFA6B4FC}"/>
              </a:ext>
            </a:extLst>
          </p:cNvPr>
          <p:cNvSpPr txBox="1"/>
          <p:nvPr/>
        </p:nvSpPr>
        <p:spPr>
          <a:xfrm>
            <a:off x="464075" y="2455250"/>
            <a:ext cx="6631200" cy="769441"/>
          </a:xfrm>
          <a:prstGeom prst="rect">
            <a:avLst/>
          </a:prstGeom>
          <a:noFill/>
        </p:spPr>
        <p:txBody>
          <a:bodyPr wrap="square" rtlCol="0">
            <a:spAutoFit/>
          </a:bodyPr>
          <a:lstStyle/>
          <a:p>
            <a:pPr marL="285750" indent="-285750">
              <a:buFont typeface="Arial" panose="020B0604020202020204" pitchFamily="34" charset="0"/>
              <a:buChar char="•"/>
            </a:pPr>
            <a:r>
              <a:rPr lang="fr-FR" sz="1100" dirty="0">
                <a:solidFill>
                  <a:schemeClr val="dk1"/>
                </a:solidFill>
                <a:latin typeface="Helvetica Neue"/>
              </a:rPr>
              <a:t>A l’aide d’un tableau blanc ou d’un outil numérique tel que </a:t>
            </a:r>
            <a:r>
              <a:rPr lang="fr-FR" sz="1100" dirty="0" err="1">
                <a:solidFill>
                  <a:schemeClr val="dk1"/>
                </a:solidFill>
                <a:latin typeface="Helvetica Neue"/>
              </a:rPr>
              <a:t>Framindmap</a:t>
            </a:r>
            <a:r>
              <a:rPr lang="fr-FR" sz="1100" dirty="0">
                <a:solidFill>
                  <a:schemeClr val="dk1"/>
                </a:solidFill>
                <a:latin typeface="Helvetica Neue"/>
              </a:rPr>
              <a:t> réaliser une carte mentale de ce que représente l’électronique pour les participant.es avec comme bulle de départ « L’électronique c’est quoi »</a:t>
            </a:r>
            <a:br>
              <a:rPr lang="fr-FR" sz="1100" dirty="0">
                <a:solidFill>
                  <a:schemeClr val="dk1"/>
                </a:solidFill>
                <a:latin typeface="Helvetica Neue"/>
              </a:rPr>
            </a:br>
            <a:r>
              <a:rPr lang="fr-FR" sz="1100" dirty="0">
                <a:solidFill>
                  <a:schemeClr val="dk1"/>
                </a:solidFill>
                <a:latin typeface="Helvetica Neue"/>
              </a:rPr>
              <a:t>L’objectif est de partir sur une base commune de ce que peut être l’électronique</a:t>
            </a:r>
          </a:p>
        </p:txBody>
      </p:sp>
      <p:sp>
        <p:nvSpPr>
          <p:cNvPr id="36" name="ZoneTexte 35">
            <a:extLst>
              <a:ext uri="{FF2B5EF4-FFF2-40B4-BE49-F238E27FC236}">
                <a16:creationId xmlns:a16="http://schemas.microsoft.com/office/drawing/2014/main" id="{889C3DD7-EB35-406D-AA95-966F911125F5}"/>
              </a:ext>
            </a:extLst>
          </p:cNvPr>
          <p:cNvSpPr txBox="1"/>
          <p:nvPr/>
        </p:nvSpPr>
        <p:spPr>
          <a:xfrm>
            <a:off x="494358" y="4673665"/>
            <a:ext cx="6631200" cy="938719"/>
          </a:xfrm>
          <a:prstGeom prst="rect">
            <a:avLst/>
          </a:prstGeom>
          <a:noFill/>
        </p:spPr>
        <p:txBody>
          <a:bodyPr wrap="square" rtlCol="0">
            <a:spAutoFit/>
          </a:bodyPr>
          <a:lstStyle/>
          <a:p>
            <a:pPr marL="285750" indent="-285750">
              <a:buFont typeface="Arial" panose="020B0604020202020204" pitchFamily="34" charset="0"/>
              <a:buChar char="•"/>
            </a:pPr>
            <a:r>
              <a:rPr lang="fr-FR" sz="1100" dirty="0">
                <a:solidFill>
                  <a:schemeClr val="dk1"/>
                </a:solidFill>
                <a:latin typeface="Helvetica Neue"/>
              </a:rPr>
              <a:t>Dérouler les diapos 5 à 10, mettre en évidence l’omniprésence de l’électronique dans le monde d’aujourd’hui</a:t>
            </a:r>
          </a:p>
          <a:p>
            <a:pPr marL="285750" indent="-285750">
              <a:buFont typeface="Arial" panose="020B0604020202020204" pitchFamily="34" charset="0"/>
              <a:buChar char="•"/>
            </a:pPr>
            <a:r>
              <a:rPr lang="fr-FR" sz="1100" dirty="0">
                <a:solidFill>
                  <a:schemeClr val="dk1"/>
                </a:solidFill>
                <a:latin typeface="Helvetica Neue"/>
              </a:rPr>
              <a:t>Présenter les 3 étapes de la réparation : Constater, Diagnostiquer, Remplacer</a:t>
            </a:r>
          </a:p>
          <a:p>
            <a:pPr marL="285750" indent="-285750">
              <a:buFont typeface="Arial" panose="020B0604020202020204" pitchFamily="34" charset="0"/>
              <a:buChar char="•"/>
            </a:pPr>
            <a:r>
              <a:rPr lang="fr-FR" sz="1100" dirty="0">
                <a:solidFill>
                  <a:schemeClr val="dk1"/>
                </a:solidFill>
                <a:latin typeface="Helvetica Neue"/>
              </a:rPr>
              <a:t>Présenter la différence entre la conception et la réparation, «</a:t>
            </a:r>
            <a:r>
              <a:rPr lang="fr-FR" sz="1100" i="1" dirty="0">
                <a:solidFill>
                  <a:schemeClr val="dk1"/>
                </a:solidFill>
                <a:latin typeface="Helvetica Neue"/>
              </a:rPr>
              <a:t> on doit comprendre où même imaginer la façon dont a été pensé et fabriqué l’objet </a:t>
            </a:r>
            <a:r>
              <a:rPr lang="fr-FR" sz="1100" dirty="0">
                <a:solidFill>
                  <a:schemeClr val="dk1"/>
                </a:solidFill>
                <a:latin typeface="Helvetica Neue"/>
              </a:rPr>
              <a:t>» « </a:t>
            </a:r>
            <a:r>
              <a:rPr lang="fr-FR" sz="1100" i="1" dirty="0">
                <a:solidFill>
                  <a:schemeClr val="dk1"/>
                </a:solidFill>
                <a:latin typeface="Helvetica Neue"/>
              </a:rPr>
              <a:t>Nous sommes des détectives </a:t>
            </a:r>
            <a:r>
              <a:rPr lang="fr-FR" sz="1100" dirty="0">
                <a:solidFill>
                  <a:schemeClr val="dk1"/>
                </a:solidFill>
                <a:latin typeface="Helvetica Neue"/>
              </a:rPr>
              <a:t>»</a:t>
            </a:r>
          </a:p>
        </p:txBody>
      </p:sp>
      <p:sp>
        <p:nvSpPr>
          <p:cNvPr id="38" name="ZoneTexte 37">
            <a:extLst>
              <a:ext uri="{FF2B5EF4-FFF2-40B4-BE49-F238E27FC236}">
                <a16:creationId xmlns:a16="http://schemas.microsoft.com/office/drawing/2014/main" id="{CE87B71E-174F-44EE-8451-760937D54D30}"/>
              </a:ext>
            </a:extLst>
          </p:cNvPr>
          <p:cNvSpPr txBox="1"/>
          <p:nvPr/>
        </p:nvSpPr>
        <p:spPr>
          <a:xfrm>
            <a:off x="3033500" y="5696668"/>
            <a:ext cx="4090450" cy="307777"/>
          </a:xfrm>
          <a:prstGeom prst="rect">
            <a:avLst/>
          </a:prstGeom>
          <a:noFill/>
        </p:spPr>
        <p:txBody>
          <a:bodyPr wrap="square">
            <a:spAutoFit/>
          </a:bodyPr>
          <a:lstStyle/>
          <a:p>
            <a:r>
              <a:rPr lang="fr-FR" sz="700" dirty="0"/>
              <a:t>Demander aux participant.es de lister les appareils qu’ils connaissent ou utilisent, leur demander comment ils feraient pour réparer un objet et les amener à réfléchir à une méthode globale</a:t>
            </a:r>
          </a:p>
        </p:txBody>
      </p:sp>
      <p:pic>
        <p:nvPicPr>
          <p:cNvPr id="39" name="Google Shape;101;p14">
            <a:extLst>
              <a:ext uri="{FF2B5EF4-FFF2-40B4-BE49-F238E27FC236}">
                <a16:creationId xmlns:a16="http://schemas.microsoft.com/office/drawing/2014/main" id="{C905175F-C8D1-47E0-80C8-E37A150A6A2D}"/>
              </a:ext>
            </a:extLst>
          </p:cNvPr>
          <p:cNvPicPr preferRelativeResize="0"/>
          <p:nvPr/>
        </p:nvPicPr>
        <p:blipFill>
          <a:blip r:embed="rId6">
            <a:alphaModFix/>
          </a:blip>
          <a:stretch>
            <a:fillRect/>
          </a:stretch>
        </p:blipFill>
        <p:spPr>
          <a:xfrm>
            <a:off x="600225" y="8235200"/>
            <a:ext cx="307800" cy="307800"/>
          </a:xfrm>
          <a:prstGeom prst="rect">
            <a:avLst/>
          </a:prstGeom>
          <a:noFill/>
          <a:ln>
            <a:noFill/>
          </a:ln>
        </p:spPr>
      </p:pic>
      <p:sp>
        <p:nvSpPr>
          <p:cNvPr id="40" name="Google Shape;102;p14">
            <a:extLst>
              <a:ext uri="{FF2B5EF4-FFF2-40B4-BE49-F238E27FC236}">
                <a16:creationId xmlns:a16="http://schemas.microsoft.com/office/drawing/2014/main" id="{E24A114D-9C4D-42FE-A067-6CB6C2A25459}"/>
              </a:ext>
            </a:extLst>
          </p:cNvPr>
          <p:cNvSpPr txBox="1"/>
          <p:nvPr/>
        </p:nvSpPr>
        <p:spPr>
          <a:xfrm>
            <a:off x="938524" y="8235200"/>
            <a:ext cx="21966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Conseils pour l’animation de cette partie</a:t>
            </a:r>
            <a:endParaRPr sz="800" dirty="0">
              <a:latin typeface="Lexend Deca"/>
              <a:ea typeface="Lexend Deca"/>
              <a:cs typeface="Lexend Deca"/>
              <a:sym typeface="Lexend Deca"/>
            </a:endParaRPr>
          </a:p>
        </p:txBody>
      </p:sp>
      <p:sp>
        <p:nvSpPr>
          <p:cNvPr id="41" name="ZoneTexte 40">
            <a:extLst>
              <a:ext uri="{FF2B5EF4-FFF2-40B4-BE49-F238E27FC236}">
                <a16:creationId xmlns:a16="http://schemas.microsoft.com/office/drawing/2014/main" id="{D4401423-DF33-4041-A648-D9D896ED4898}"/>
              </a:ext>
            </a:extLst>
          </p:cNvPr>
          <p:cNvSpPr txBox="1"/>
          <p:nvPr/>
        </p:nvSpPr>
        <p:spPr>
          <a:xfrm>
            <a:off x="521100" y="7177929"/>
            <a:ext cx="6631200" cy="938719"/>
          </a:xfrm>
          <a:prstGeom prst="rect">
            <a:avLst/>
          </a:prstGeom>
          <a:noFill/>
        </p:spPr>
        <p:txBody>
          <a:bodyPr wrap="square" rtlCol="0">
            <a:spAutoFit/>
          </a:bodyPr>
          <a:lstStyle/>
          <a:p>
            <a:pPr marL="285750" indent="-285750">
              <a:buFont typeface="Arial" panose="020B0604020202020204" pitchFamily="34" charset="0"/>
              <a:buChar char="•"/>
            </a:pPr>
            <a:r>
              <a:rPr lang="fr-FR" sz="1100" dirty="0">
                <a:solidFill>
                  <a:schemeClr val="dk1"/>
                </a:solidFill>
                <a:latin typeface="Helvetica Neue"/>
              </a:rPr>
              <a:t>Dérouler les diapos</a:t>
            </a:r>
          </a:p>
          <a:p>
            <a:pPr marL="285750" indent="-285750">
              <a:buFont typeface="Arial" panose="020B0604020202020204" pitchFamily="34" charset="0"/>
              <a:buChar char="•"/>
            </a:pPr>
            <a:r>
              <a:rPr lang="fr-FR" sz="1100" dirty="0">
                <a:solidFill>
                  <a:schemeClr val="dk1"/>
                </a:solidFill>
                <a:latin typeface="Helvetica Neue"/>
              </a:rPr>
              <a:t>Présenter le fonctionnement de l’électronique, Mesurer, Traiter, Agir. « </a:t>
            </a:r>
            <a:r>
              <a:rPr lang="fr-FR" sz="1100" i="1" dirty="0">
                <a:solidFill>
                  <a:schemeClr val="dk1"/>
                </a:solidFill>
                <a:latin typeface="Helvetica Neue"/>
              </a:rPr>
              <a:t>Le but de l’électronique est de récupérer, traiter et transmettre de l'information</a:t>
            </a:r>
            <a:r>
              <a:rPr lang="fr-FR" sz="1100" dirty="0">
                <a:solidFill>
                  <a:schemeClr val="dk1"/>
                </a:solidFill>
                <a:latin typeface="Helvetica Neue"/>
              </a:rPr>
              <a:t> » </a:t>
            </a:r>
          </a:p>
          <a:p>
            <a:pPr marL="285750" indent="-285750">
              <a:buFont typeface="Arial" panose="020B0604020202020204" pitchFamily="34" charset="0"/>
              <a:buChar char="•"/>
            </a:pPr>
            <a:r>
              <a:rPr lang="fr-FR" sz="1100" dirty="0">
                <a:solidFill>
                  <a:schemeClr val="dk1"/>
                </a:solidFill>
                <a:latin typeface="Helvetica Neue"/>
              </a:rPr>
              <a:t>Présenter la différence entre « Analogique » et  « Numérique »</a:t>
            </a:r>
          </a:p>
          <a:p>
            <a:pPr marL="285750" indent="-285750">
              <a:buFont typeface="Arial" panose="020B0604020202020204" pitchFamily="34" charset="0"/>
              <a:buChar char="•"/>
            </a:pPr>
            <a:r>
              <a:rPr lang="fr-FR" sz="1100" dirty="0">
                <a:solidFill>
                  <a:schemeClr val="dk1"/>
                </a:solidFill>
                <a:latin typeface="Helvetica Neue"/>
              </a:rPr>
              <a:t>Illustrer avec l’exemple internet le codage d’un nombre en analogique et en numérique</a:t>
            </a:r>
          </a:p>
        </p:txBody>
      </p:sp>
      <p:sp>
        <p:nvSpPr>
          <p:cNvPr id="42" name="ZoneTexte 41">
            <a:extLst>
              <a:ext uri="{FF2B5EF4-FFF2-40B4-BE49-F238E27FC236}">
                <a16:creationId xmlns:a16="http://schemas.microsoft.com/office/drawing/2014/main" id="{9459A07D-9CAC-467A-BCC8-04876BBF8812}"/>
              </a:ext>
            </a:extLst>
          </p:cNvPr>
          <p:cNvSpPr txBox="1"/>
          <p:nvPr/>
        </p:nvSpPr>
        <p:spPr>
          <a:xfrm>
            <a:off x="865574" y="8597989"/>
            <a:ext cx="4090450" cy="523220"/>
          </a:xfrm>
          <a:prstGeom prst="rect">
            <a:avLst/>
          </a:prstGeom>
          <a:noFill/>
        </p:spPr>
        <p:txBody>
          <a:bodyPr wrap="square">
            <a:spAutoFit/>
          </a:bodyPr>
          <a:lstStyle/>
          <a:p>
            <a:pPr marL="171450" indent="-171450">
              <a:buFont typeface="Arial" panose="020B0604020202020204" pitchFamily="34" charset="0"/>
              <a:buChar char="•"/>
            </a:pPr>
            <a:r>
              <a:rPr lang="fr-FR" sz="700" dirty="0"/>
              <a:t>Essayer de faire identifier aux apprenant.es les étapes de mesure, traitement et action d’un système Thermostat</a:t>
            </a:r>
          </a:p>
          <a:p>
            <a:pPr marL="171450" indent="-171450">
              <a:buFont typeface="Arial" panose="020B0604020202020204" pitchFamily="34" charset="0"/>
              <a:buChar char="•"/>
            </a:pPr>
            <a:r>
              <a:rPr lang="fr-FR" sz="700" dirty="0"/>
              <a:t>Demander au participants de donner des exemples d’objet utilisant du numérique et des objets analogiques. Exemple : Montre Quartz a afficheurs 7 segments/ pendule de grands mère</a:t>
            </a:r>
          </a:p>
        </p:txBody>
      </p:sp>
      <p:sp>
        <p:nvSpPr>
          <p:cNvPr id="43" name="Google Shape;77;p13">
            <a:extLst>
              <a:ext uri="{FF2B5EF4-FFF2-40B4-BE49-F238E27FC236}">
                <a16:creationId xmlns:a16="http://schemas.microsoft.com/office/drawing/2014/main" id="{BBD44CB2-273F-46BE-B19C-885B561EBB8F}"/>
              </a:ext>
            </a:extLst>
          </p:cNvPr>
          <p:cNvSpPr txBox="1"/>
          <p:nvPr/>
        </p:nvSpPr>
        <p:spPr>
          <a:xfrm>
            <a:off x="848051" y="342575"/>
            <a:ext cx="6488700" cy="369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fr" sz="1200" b="1" dirty="0">
                <a:solidFill>
                  <a:srgbClr val="FFFFFF"/>
                </a:solidFill>
                <a:latin typeface="Helvetica Neue"/>
                <a:ea typeface="Helvetica Neue"/>
                <a:cs typeface="Helvetica Neue"/>
                <a:sym typeface="Helvetica Neue"/>
              </a:rPr>
              <a:t>MODULE TECHNIQUE – </a:t>
            </a:r>
            <a:r>
              <a:rPr lang="fr-FR" sz="1200" b="1" dirty="0">
                <a:solidFill>
                  <a:srgbClr val="FFFFFF"/>
                </a:solidFill>
                <a:latin typeface="Helvetica Neue"/>
                <a:ea typeface="Helvetica Neue"/>
                <a:cs typeface="Helvetica Neue"/>
                <a:sym typeface="Helvetica Neue"/>
              </a:rPr>
              <a:t>É</a:t>
            </a:r>
            <a:r>
              <a:rPr lang="fr" sz="1200" b="1" dirty="0">
                <a:solidFill>
                  <a:srgbClr val="FFFFFF"/>
                </a:solidFill>
                <a:latin typeface="Helvetica Neue"/>
                <a:ea typeface="Helvetica Neue"/>
                <a:cs typeface="Helvetica Neue"/>
                <a:sym typeface="Helvetica Neue"/>
              </a:rPr>
              <a:t>lectronique - Introduction</a:t>
            </a:r>
            <a:endParaRPr sz="1200" b="1" i="0" u="none" strike="noStrike" cap="none" dirty="0">
              <a:solidFill>
                <a:srgbClr val="FFFFFF"/>
              </a:solidFill>
              <a:latin typeface="Helvetica Neue"/>
              <a:ea typeface="Helvetica Neue"/>
              <a:cs typeface="Helvetica Neue"/>
              <a:sym typeface="Helvetica Neue"/>
            </a:endParaRPr>
          </a:p>
        </p:txBody>
      </p:sp>
      <p:sp>
        <p:nvSpPr>
          <p:cNvPr id="44" name="Google Shape;80;p13">
            <a:extLst>
              <a:ext uri="{FF2B5EF4-FFF2-40B4-BE49-F238E27FC236}">
                <a16:creationId xmlns:a16="http://schemas.microsoft.com/office/drawing/2014/main" id="{51BE134B-F185-4488-8FEA-7D80D940DF6A}"/>
              </a:ext>
            </a:extLst>
          </p:cNvPr>
          <p:cNvSpPr txBox="1"/>
          <p:nvPr/>
        </p:nvSpPr>
        <p:spPr>
          <a:xfrm>
            <a:off x="826488" y="666775"/>
            <a:ext cx="55530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100" dirty="0">
                <a:solidFill>
                  <a:srgbClr val="FFFFFF"/>
                </a:solidFill>
                <a:latin typeface="Helvetica Neue"/>
                <a:ea typeface="Helvetica Neue"/>
                <a:cs typeface="Helvetica Neue"/>
                <a:sym typeface="Helvetica Neue"/>
              </a:rPr>
              <a:t>Compétences developées : 1, 2, 3, 4</a:t>
            </a:r>
            <a:endParaRPr sz="1100" dirty="0">
              <a:solidFill>
                <a:srgbClr val="FFFFFF"/>
              </a:solidFill>
              <a:latin typeface="Helvetica Neue"/>
              <a:ea typeface="Helvetica Neue"/>
              <a:cs typeface="Helvetica Neue"/>
              <a:sym typeface="Helvetica Neue"/>
            </a:endParaRPr>
          </a:p>
        </p:txBody>
      </p:sp>
      <p:pic>
        <p:nvPicPr>
          <p:cNvPr id="45" name="Google Shape;92;p14">
            <a:extLst>
              <a:ext uri="{FF2B5EF4-FFF2-40B4-BE49-F238E27FC236}">
                <a16:creationId xmlns:a16="http://schemas.microsoft.com/office/drawing/2014/main" id="{FA838267-067F-4E42-AECC-EBFD0C08A646}"/>
              </a:ext>
            </a:extLst>
          </p:cNvPr>
          <p:cNvPicPr preferRelativeResize="0"/>
          <p:nvPr/>
        </p:nvPicPr>
        <p:blipFill>
          <a:blip r:embed="rId5">
            <a:alphaModFix/>
          </a:blip>
          <a:stretch>
            <a:fillRect/>
          </a:stretch>
        </p:blipFill>
        <p:spPr>
          <a:xfrm>
            <a:off x="3467955" y="4271321"/>
            <a:ext cx="271651" cy="271651"/>
          </a:xfrm>
          <a:prstGeom prst="rect">
            <a:avLst/>
          </a:prstGeom>
          <a:noFill/>
          <a:ln>
            <a:noFill/>
          </a:ln>
        </p:spPr>
      </p:pic>
      <p:sp>
        <p:nvSpPr>
          <p:cNvPr id="46" name="Google Shape;93;p14">
            <a:extLst>
              <a:ext uri="{FF2B5EF4-FFF2-40B4-BE49-F238E27FC236}">
                <a16:creationId xmlns:a16="http://schemas.microsoft.com/office/drawing/2014/main" id="{21842C2C-8C2A-44AD-A752-53A0054B2382}"/>
              </a:ext>
            </a:extLst>
          </p:cNvPr>
          <p:cNvSpPr txBox="1"/>
          <p:nvPr/>
        </p:nvSpPr>
        <p:spPr>
          <a:xfrm>
            <a:off x="3739605" y="4253246"/>
            <a:ext cx="10329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sans l’ordinateur</a:t>
            </a:r>
            <a:endParaRPr sz="800" dirty="0">
              <a:latin typeface="Lexend Deca"/>
              <a:ea typeface="Lexend Deca"/>
              <a:cs typeface="Lexend Deca"/>
              <a:sym typeface="Lexend Deca"/>
            </a:endParaRPr>
          </a:p>
        </p:txBody>
      </p:sp>
      <p:pic>
        <p:nvPicPr>
          <p:cNvPr id="47" name="Google Shape;92;p14">
            <a:extLst>
              <a:ext uri="{FF2B5EF4-FFF2-40B4-BE49-F238E27FC236}">
                <a16:creationId xmlns:a16="http://schemas.microsoft.com/office/drawing/2014/main" id="{FA1554B2-00BC-4736-A8CA-48FC11213612}"/>
              </a:ext>
            </a:extLst>
          </p:cNvPr>
          <p:cNvPicPr preferRelativeResize="0"/>
          <p:nvPr/>
        </p:nvPicPr>
        <p:blipFill>
          <a:blip r:embed="rId5">
            <a:alphaModFix/>
          </a:blip>
          <a:stretch>
            <a:fillRect/>
          </a:stretch>
        </p:blipFill>
        <p:spPr>
          <a:xfrm>
            <a:off x="3438450" y="6753838"/>
            <a:ext cx="271651" cy="271651"/>
          </a:xfrm>
          <a:prstGeom prst="rect">
            <a:avLst/>
          </a:prstGeom>
          <a:noFill/>
          <a:ln>
            <a:noFill/>
          </a:ln>
        </p:spPr>
      </p:pic>
      <p:sp>
        <p:nvSpPr>
          <p:cNvPr id="48" name="Google Shape;93;p14">
            <a:extLst>
              <a:ext uri="{FF2B5EF4-FFF2-40B4-BE49-F238E27FC236}">
                <a16:creationId xmlns:a16="http://schemas.microsoft.com/office/drawing/2014/main" id="{09329629-C529-4C45-91DE-88F326D82F8E}"/>
              </a:ext>
            </a:extLst>
          </p:cNvPr>
          <p:cNvSpPr txBox="1"/>
          <p:nvPr/>
        </p:nvSpPr>
        <p:spPr>
          <a:xfrm>
            <a:off x="3710100" y="6735763"/>
            <a:ext cx="10329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sans l’ordinateur</a:t>
            </a:r>
            <a:endParaRPr sz="800" dirty="0">
              <a:latin typeface="Lexend Deca"/>
              <a:ea typeface="Lexend Deca"/>
              <a:cs typeface="Lexend Deca"/>
              <a:sym typeface="Lexend Dec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17"/>
          <p:cNvSpPr/>
          <p:nvPr/>
        </p:nvSpPr>
        <p:spPr>
          <a:xfrm>
            <a:off x="464400" y="2079450"/>
            <a:ext cx="6631200" cy="11784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17"/>
          <p:cNvSpPr txBox="1"/>
          <p:nvPr/>
        </p:nvSpPr>
        <p:spPr>
          <a:xfrm>
            <a:off x="407700" y="1710150"/>
            <a:ext cx="24120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b="1">
                <a:latin typeface="Lexend Deca"/>
                <a:ea typeface="Lexend Deca"/>
                <a:cs typeface="Lexend Deca"/>
                <a:sym typeface="Lexend Deca"/>
              </a:rPr>
              <a:t>SUPPORTS PÉDAGOGIQUES</a:t>
            </a:r>
            <a:endParaRPr sz="1200" b="1">
              <a:latin typeface="Lexend Deca"/>
              <a:ea typeface="Lexend Deca"/>
              <a:cs typeface="Lexend Deca"/>
              <a:sym typeface="Lexend Deca"/>
            </a:endParaRPr>
          </a:p>
        </p:txBody>
      </p:sp>
      <p:sp>
        <p:nvSpPr>
          <p:cNvPr id="194" name="Google Shape;194;p17"/>
          <p:cNvSpPr txBox="1"/>
          <p:nvPr/>
        </p:nvSpPr>
        <p:spPr>
          <a:xfrm>
            <a:off x="600225" y="2305650"/>
            <a:ext cx="6343800" cy="861744"/>
          </a:xfrm>
          <a:prstGeom prst="rect">
            <a:avLst/>
          </a:prstGeom>
          <a:noFill/>
          <a:ln>
            <a:noFill/>
          </a:ln>
        </p:spPr>
        <p:txBody>
          <a:bodyPr spcFirstLastPara="1" wrap="square" lIns="91425" tIns="91425" rIns="91425" bIns="91425" anchor="t" anchorCtr="0">
            <a:spAutoFit/>
          </a:bodyPr>
          <a:lstStyle/>
          <a:p>
            <a:pPr marL="457200" lvl="0" indent="-298450" algn="l" rtl="0">
              <a:spcBef>
                <a:spcPts val="0"/>
              </a:spcBef>
              <a:spcAft>
                <a:spcPts val="0"/>
              </a:spcAft>
              <a:buSzPts val="1100"/>
              <a:buFont typeface="Lexend Deca"/>
              <a:buChar char="●"/>
            </a:pPr>
            <a:r>
              <a:rPr lang="fr" sz="1100" dirty="0">
                <a:latin typeface="Lexend Deca"/>
                <a:ea typeface="Lexend Deca"/>
                <a:cs typeface="Lexend Deca"/>
                <a:sym typeface="Lexend Deca"/>
                <a:hlinkClick r:id="rId3"/>
              </a:rPr>
              <a:t>Indtoduction.pptx</a:t>
            </a:r>
            <a:br>
              <a:rPr lang="fr" sz="1100" dirty="0">
                <a:latin typeface="Lexend Deca"/>
                <a:ea typeface="Lexend Deca"/>
                <a:cs typeface="Lexend Deca"/>
                <a:sym typeface="Lexend Deca"/>
              </a:rPr>
            </a:br>
            <a:r>
              <a:rPr lang="fr" sz="1100" dirty="0">
                <a:latin typeface="Lexend Deca"/>
                <a:ea typeface="Lexend Deca"/>
                <a:cs typeface="Lexend Deca"/>
                <a:sym typeface="Lexend Deca"/>
              </a:rPr>
              <a:t>Ce support a été conçu pour PowerPoint et contient de nombreuses animations qui malheuresment ne fonctionne pas avec d’autres liseuses de diapos.</a:t>
            </a:r>
            <a:br>
              <a:rPr lang="fr" sz="1100" dirty="0">
                <a:latin typeface="Lexend Deca"/>
                <a:ea typeface="Lexend Deca"/>
                <a:cs typeface="Lexend Deca"/>
                <a:sym typeface="Lexend Deca"/>
              </a:rPr>
            </a:br>
            <a:endParaRPr lang="fr" sz="1100" dirty="0">
              <a:latin typeface="Lexend Deca"/>
              <a:ea typeface="Lexend Deca"/>
              <a:cs typeface="Lexend Deca"/>
              <a:sym typeface="Lexend Deca"/>
            </a:endParaRPr>
          </a:p>
        </p:txBody>
      </p:sp>
      <p:sp>
        <p:nvSpPr>
          <p:cNvPr id="195" name="Google Shape;195;p17"/>
          <p:cNvSpPr/>
          <p:nvPr/>
        </p:nvSpPr>
        <p:spPr>
          <a:xfrm>
            <a:off x="482513" y="3990899"/>
            <a:ext cx="6631200" cy="1991701"/>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96;p17"/>
          <p:cNvSpPr txBox="1"/>
          <p:nvPr/>
        </p:nvSpPr>
        <p:spPr>
          <a:xfrm>
            <a:off x="446288" y="3621600"/>
            <a:ext cx="24120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b="1">
                <a:latin typeface="Lexend Deca"/>
                <a:ea typeface="Lexend Deca"/>
                <a:cs typeface="Lexend Deca"/>
                <a:sym typeface="Lexend Deca"/>
              </a:rPr>
              <a:t>CONSEILS D’ANIMATION</a:t>
            </a:r>
            <a:endParaRPr sz="1200" b="1">
              <a:latin typeface="Lexend Deca"/>
              <a:ea typeface="Lexend Deca"/>
              <a:cs typeface="Lexend Deca"/>
              <a:sym typeface="Lexend Deca"/>
            </a:endParaRPr>
          </a:p>
        </p:txBody>
      </p:sp>
      <p:sp>
        <p:nvSpPr>
          <p:cNvPr id="197" name="Google Shape;197;p17"/>
          <p:cNvSpPr txBox="1"/>
          <p:nvPr/>
        </p:nvSpPr>
        <p:spPr>
          <a:xfrm>
            <a:off x="618338" y="4217100"/>
            <a:ext cx="6343800" cy="1565014"/>
          </a:xfrm>
          <a:prstGeom prst="rect">
            <a:avLst/>
          </a:prstGeom>
          <a:noFill/>
          <a:ln>
            <a:noFill/>
          </a:ln>
        </p:spPr>
        <p:txBody>
          <a:bodyPr spcFirstLastPara="1" wrap="square" lIns="91425" tIns="91425" rIns="91425" bIns="91425" anchor="t" anchorCtr="0">
            <a:spAutoFit/>
          </a:bodyPr>
          <a:lstStyle/>
          <a:p>
            <a:pPr marL="457200" lvl="0" indent="-298450" algn="l" rtl="0">
              <a:lnSpc>
                <a:spcPct val="115000"/>
              </a:lnSpc>
              <a:spcBef>
                <a:spcPts val="0"/>
              </a:spcBef>
              <a:spcAft>
                <a:spcPts val="0"/>
              </a:spcAft>
              <a:buClr>
                <a:schemeClr val="dk1"/>
              </a:buClr>
              <a:buSzPts val="1100"/>
              <a:buFont typeface="Lexend Deca"/>
              <a:buChar char="●"/>
            </a:pPr>
            <a:r>
              <a:rPr lang="fr" sz="1300" dirty="0">
                <a:solidFill>
                  <a:schemeClr val="dk1"/>
                </a:solidFill>
                <a:latin typeface="Helvetica Neue"/>
                <a:ea typeface="Helvetica Neue"/>
                <a:cs typeface="Helvetica Neue"/>
                <a:sym typeface="Helvetica Neue"/>
              </a:rPr>
              <a:t>L’idée de cette introduction est d’être un premier pas dans le monde de l’electronique et peux s’aapuyer sur de nombreux exemples disponibles sous la main, (projets Arduino, appareils démontés, etc…). L’objectif est de commencer à poser des notions (notamment Numérique/Analogique) de façon ludique et il et donc intéressant de s’appuer sur beaucoup de questionnement des participant.es. </a:t>
            </a:r>
            <a:endParaRPr sz="1100" dirty="0">
              <a:solidFill>
                <a:schemeClr val="dk1"/>
              </a:solidFill>
              <a:latin typeface="Lexend Deca"/>
              <a:ea typeface="Lexend Deca"/>
              <a:cs typeface="Lexend Deca"/>
              <a:sym typeface="Lexend Deca"/>
            </a:endParaRPr>
          </a:p>
        </p:txBody>
      </p:sp>
      <p:sp>
        <p:nvSpPr>
          <p:cNvPr id="198" name="Google Shape;198;p17"/>
          <p:cNvSpPr/>
          <p:nvPr/>
        </p:nvSpPr>
        <p:spPr>
          <a:xfrm>
            <a:off x="160500" y="229350"/>
            <a:ext cx="7239000" cy="1178400"/>
          </a:xfrm>
          <a:prstGeom prst="rect">
            <a:avLst/>
          </a:prstGeom>
          <a:solidFill>
            <a:srgbClr val="FF9900"/>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01" name="Google Shape;201;p17"/>
          <p:cNvPicPr preferRelativeResize="0"/>
          <p:nvPr/>
        </p:nvPicPr>
        <p:blipFill rotWithShape="1">
          <a:blip r:embed="rId4">
            <a:alphaModFix/>
          </a:blip>
          <a:srcRect/>
          <a:stretch/>
        </p:blipFill>
        <p:spPr>
          <a:xfrm>
            <a:off x="285275" y="578698"/>
            <a:ext cx="486619" cy="486619"/>
          </a:xfrm>
          <a:prstGeom prst="rect">
            <a:avLst/>
          </a:prstGeom>
          <a:noFill/>
          <a:ln>
            <a:noFill/>
          </a:ln>
        </p:spPr>
      </p:pic>
      <p:sp>
        <p:nvSpPr>
          <p:cNvPr id="203" name="Google Shape;203;p17"/>
          <p:cNvSpPr/>
          <p:nvPr/>
        </p:nvSpPr>
        <p:spPr>
          <a:xfrm>
            <a:off x="456525" y="7565150"/>
            <a:ext cx="6631200" cy="2216400"/>
          </a:xfrm>
          <a:prstGeom prst="rect">
            <a:avLst/>
          </a:prstGeom>
          <a:noFill/>
          <a:ln w="19050" cap="flat" cmpd="sng">
            <a:solidFill>
              <a:srgbClr val="FF99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4" name="Google Shape;204;p17"/>
          <p:cNvSpPr txBox="1"/>
          <p:nvPr/>
        </p:nvSpPr>
        <p:spPr>
          <a:xfrm>
            <a:off x="2456250" y="7681975"/>
            <a:ext cx="26475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b="1" dirty="0">
                <a:latin typeface="Helvetica Neue"/>
                <a:ea typeface="Helvetica Neue"/>
                <a:cs typeface="Helvetica Neue"/>
                <a:sym typeface="Helvetica Neue"/>
              </a:rPr>
              <a:t>Atelier conçu et rédigé par : </a:t>
            </a:r>
            <a:endParaRPr b="1" dirty="0">
              <a:latin typeface="Helvetica Neue"/>
              <a:ea typeface="Helvetica Neue"/>
              <a:cs typeface="Helvetica Neue"/>
              <a:sym typeface="Helvetica Neue"/>
            </a:endParaRPr>
          </a:p>
        </p:txBody>
      </p:sp>
      <p:sp>
        <p:nvSpPr>
          <p:cNvPr id="205" name="Google Shape;205;p17"/>
          <p:cNvSpPr txBox="1"/>
          <p:nvPr/>
        </p:nvSpPr>
        <p:spPr>
          <a:xfrm>
            <a:off x="3063213" y="8082163"/>
            <a:ext cx="14178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fr" dirty="0">
                <a:latin typeface="Helvetica Neue"/>
                <a:ea typeface="Helvetica Neue"/>
                <a:cs typeface="Helvetica Neue"/>
                <a:sym typeface="Helvetica Neue"/>
              </a:rPr>
              <a:t>Théo Hyvon</a:t>
            </a:r>
            <a:endParaRPr dirty="0">
              <a:solidFill>
                <a:srgbClr val="000000"/>
              </a:solidFill>
              <a:latin typeface="Helvetica Neue"/>
              <a:ea typeface="Helvetica Neue"/>
              <a:cs typeface="Helvetica Neue"/>
              <a:sym typeface="Helvetica Neue"/>
            </a:endParaRPr>
          </a:p>
        </p:txBody>
      </p:sp>
      <p:pic>
        <p:nvPicPr>
          <p:cNvPr id="207" name="Google Shape;207;p17"/>
          <p:cNvPicPr preferRelativeResize="0"/>
          <p:nvPr/>
        </p:nvPicPr>
        <p:blipFill>
          <a:blip r:embed="rId5">
            <a:alphaModFix/>
          </a:blip>
          <a:stretch>
            <a:fillRect/>
          </a:stretch>
        </p:blipFill>
        <p:spPr>
          <a:xfrm>
            <a:off x="6456600" y="10010676"/>
            <a:ext cx="942900" cy="330022"/>
          </a:xfrm>
          <a:prstGeom prst="rect">
            <a:avLst/>
          </a:prstGeom>
          <a:noFill/>
          <a:ln>
            <a:noFill/>
          </a:ln>
        </p:spPr>
      </p:pic>
      <p:sp>
        <p:nvSpPr>
          <p:cNvPr id="18" name="Google Shape;77;p13">
            <a:extLst>
              <a:ext uri="{FF2B5EF4-FFF2-40B4-BE49-F238E27FC236}">
                <a16:creationId xmlns:a16="http://schemas.microsoft.com/office/drawing/2014/main" id="{D0CD5032-797E-431E-8240-440FC71CA623}"/>
              </a:ext>
            </a:extLst>
          </p:cNvPr>
          <p:cNvSpPr txBox="1"/>
          <p:nvPr/>
        </p:nvSpPr>
        <p:spPr>
          <a:xfrm>
            <a:off x="848051" y="342575"/>
            <a:ext cx="6488700" cy="369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fr" sz="1200" b="1" dirty="0">
                <a:solidFill>
                  <a:srgbClr val="FFFFFF"/>
                </a:solidFill>
                <a:latin typeface="Helvetica Neue"/>
                <a:ea typeface="Helvetica Neue"/>
                <a:cs typeface="Helvetica Neue"/>
                <a:sym typeface="Helvetica Neue"/>
              </a:rPr>
              <a:t>MODULE TECHNIQUE – </a:t>
            </a:r>
            <a:r>
              <a:rPr lang="fr-FR" sz="1200" b="1" dirty="0">
                <a:solidFill>
                  <a:srgbClr val="FFFFFF"/>
                </a:solidFill>
                <a:latin typeface="Helvetica Neue"/>
                <a:ea typeface="Helvetica Neue"/>
                <a:cs typeface="Helvetica Neue"/>
                <a:sym typeface="Helvetica Neue"/>
              </a:rPr>
              <a:t>É</a:t>
            </a:r>
            <a:r>
              <a:rPr lang="fr" sz="1200" b="1" dirty="0">
                <a:solidFill>
                  <a:srgbClr val="FFFFFF"/>
                </a:solidFill>
                <a:latin typeface="Helvetica Neue"/>
                <a:ea typeface="Helvetica Neue"/>
                <a:cs typeface="Helvetica Neue"/>
                <a:sym typeface="Helvetica Neue"/>
              </a:rPr>
              <a:t>lectronique - Introduction</a:t>
            </a:r>
            <a:endParaRPr sz="1200" b="1" i="0" u="none" strike="noStrike" cap="none" dirty="0">
              <a:solidFill>
                <a:srgbClr val="FFFFFF"/>
              </a:solidFill>
              <a:latin typeface="Helvetica Neue"/>
              <a:ea typeface="Helvetica Neue"/>
              <a:cs typeface="Helvetica Neue"/>
              <a:sym typeface="Helvetica Neue"/>
            </a:endParaRPr>
          </a:p>
        </p:txBody>
      </p:sp>
      <p:sp>
        <p:nvSpPr>
          <p:cNvPr id="19" name="Google Shape;80;p13">
            <a:extLst>
              <a:ext uri="{FF2B5EF4-FFF2-40B4-BE49-F238E27FC236}">
                <a16:creationId xmlns:a16="http://schemas.microsoft.com/office/drawing/2014/main" id="{C3BD6F01-F860-4E6B-9B35-A5578EB5DDAB}"/>
              </a:ext>
            </a:extLst>
          </p:cNvPr>
          <p:cNvSpPr txBox="1"/>
          <p:nvPr/>
        </p:nvSpPr>
        <p:spPr>
          <a:xfrm>
            <a:off x="826488" y="666775"/>
            <a:ext cx="55530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100" dirty="0">
                <a:solidFill>
                  <a:srgbClr val="FFFFFF"/>
                </a:solidFill>
                <a:latin typeface="Helvetica Neue"/>
                <a:ea typeface="Helvetica Neue"/>
                <a:cs typeface="Helvetica Neue"/>
                <a:sym typeface="Helvetica Neue"/>
              </a:rPr>
              <a:t>Compétences developées : 1, 2, 3, 4</a:t>
            </a:r>
            <a:endParaRPr sz="1100" dirty="0">
              <a:solidFill>
                <a:srgbClr val="FFFFFF"/>
              </a:solidFill>
              <a:latin typeface="Helvetica Neue"/>
              <a:ea typeface="Helvetica Neue"/>
              <a:cs typeface="Helvetica Neue"/>
              <a:sym typeface="Helvetica Neue"/>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454</TotalTime>
  <Words>567</Words>
  <Application>Microsoft Office PowerPoint</Application>
  <PresentationFormat>Personnalisé</PresentationFormat>
  <Paragraphs>56</Paragraphs>
  <Slides>3</Slides>
  <Notes>3</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3</vt:i4>
      </vt:variant>
    </vt:vector>
  </HeadingPairs>
  <TitlesOfParts>
    <vt:vector size="7" baseType="lpstr">
      <vt:lpstr>Arial</vt:lpstr>
      <vt:lpstr>Helvetica Neue</vt:lpstr>
      <vt:lpstr>Lexend Deca</vt:lpstr>
      <vt:lpstr>Simple Light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TooT</dc:creator>
  <cp:lastModifiedBy>TooT</cp:lastModifiedBy>
  <cp:revision>9</cp:revision>
  <dcterms:modified xsi:type="dcterms:W3CDTF">2024-02-28T16:48:16Z</dcterms:modified>
</cp:coreProperties>
</file>