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7"/>
  </p:notesMasterIdLst>
  <p:sldIdLst>
    <p:sldId id="256" r:id="rId2"/>
    <p:sldId id="257" r:id="rId3"/>
    <p:sldId id="264" r:id="rId4"/>
    <p:sldId id="263" r:id="rId5"/>
    <p:sldId id="261" r:id="rId6"/>
  </p:sldIdLst>
  <p:sldSz cx="7559675" cy="10439400"/>
  <p:notesSz cx="6858000" cy="9144000"/>
  <p:embeddedFontLst>
    <p:embeddedFont>
      <p:font typeface="Helvetica Neue" panose="020B0604020202020204" charset="0"/>
      <p:regular r:id="rId8"/>
      <p:bold r:id="rId9"/>
      <p:italic r:id="rId10"/>
      <p:boldItalic r:id="rId11"/>
    </p:embeddedFont>
    <p:embeddedFont>
      <p:font typeface="Lexend Deca" panose="020B0604020202020204" charset="0"/>
      <p:regular r:id="rId12"/>
      <p:bold r:id="rId1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288">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150" autoAdjust="0"/>
    <p:restoredTop sz="94660"/>
  </p:normalViewPr>
  <p:slideViewPr>
    <p:cSldViewPr snapToGrid="0">
      <p:cViewPr>
        <p:scale>
          <a:sx n="100" d="100"/>
          <a:sy n="100" d="100"/>
        </p:scale>
        <p:origin x="2844" y="72"/>
      </p:cViewPr>
      <p:guideLst>
        <p:guide orient="horz" pos="3288"/>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1.fntdata"/><Relationship Id="rId13" Type="http://schemas.openxmlformats.org/officeDocument/2006/relationships/font" Target="fonts/font6.fntdata"/><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font" Target="fonts/font5.fntdata"/><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4.fntdata"/><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font" Target="fonts/font2.fntdata"/><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2187788" y="685800"/>
            <a:ext cx="24831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2187575" y="685800"/>
            <a:ext cx="248285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g113e06fd98e_0_27:notes"/>
          <p:cNvSpPr>
            <a:spLocks noGrp="1" noRot="1" noChangeAspect="1"/>
          </p:cNvSpPr>
          <p:nvPr>
            <p:ph type="sldImg" idx="2"/>
          </p:nvPr>
        </p:nvSpPr>
        <p:spPr>
          <a:xfrm>
            <a:off x="2187575" y="685800"/>
            <a:ext cx="248285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 name="Google Shape;84;g113e06fd98e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g113e06fd98e_0_27:notes"/>
          <p:cNvSpPr>
            <a:spLocks noGrp="1" noRot="1" noChangeAspect="1"/>
          </p:cNvSpPr>
          <p:nvPr>
            <p:ph type="sldImg" idx="2"/>
          </p:nvPr>
        </p:nvSpPr>
        <p:spPr>
          <a:xfrm>
            <a:off x="2187575" y="685800"/>
            <a:ext cx="248285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 name="Google Shape;84;g113e06fd98e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586760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g113e06fd98e_0_27:notes"/>
          <p:cNvSpPr>
            <a:spLocks noGrp="1" noRot="1" noChangeAspect="1"/>
          </p:cNvSpPr>
          <p:nvPr>
            <p:ph type="sldImg" idx="2"/>
          </p:nvPr>
        </p:nvSpPr>
        <p:spPr>
          <a:xfrm>
            <a:off x="2187575" y="685800"/>
            <a:ext cx="248285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 name="Google Shape;84;g113e06fd98e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533932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g113e06fd98e_0_27:notes"/>
          <p:cNvSpPr>
            <a:spLocks noGrp="1" noRot="1" noChangeAspect="1"/>
          </p:cNvSpPr>
          <p:nvPr>
            <p:ph type="sldImg" idx="2"/>
          </p:nvPr>
        </p:nvSpPr>
        <p:spPr>
          <a:xfrm>
            <a:off x="2187575" y="685800"/>
            <a:ext cx="248285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 name="Google Shape;84;g113e06fd98e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107525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257712" y="1511298"/>
            <a:ext cx="7044600" cy="416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257705" y="5752555"/>
            <a:ext cx="7044600" cy="16089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257705" y="903288"/>
            <a:ext cx="7044600" cy="11625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257705" y="2339232"/>
            <a:ext cx="7044600" cy="69345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257705" y="903288"/>
            <a:ext cx="7044600" cy="11625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257705" y="2339232"/>
            <a:ext cx="3306900" cy="69345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3995291" y="2339232"/>
            <a:ext cx="3306900" cy="69345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257705" y="903288"/>
            <a:ext cx="7044600" cy="11625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257705" y="1127727"/>
            <a:ext cx="2321700" cy="15339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257705" y="2820535"/>
            <a:ext cx="2321700" cy="64533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05325" y="913690"/>
            <a:ext cx="5264700" cy="8303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3780000" y="-254"/>
            <a:ext cx="3780000" cy="104400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19508" y="2503032"/>
            <a:ext cx="3344400" cy="30087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19508" y="5689531"/>
            <a:ext cx="3344400" cy="250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083839" y="1469689"/>
            <a:ext cx="3172200" cy="75000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257705" y="8586994"/>
            <a:ext cx="4959600" cy="12282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257705" y="2245153"/>
            <a:ext cx="7044600" cy="3985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257705" y="6398217"/>
            <a:ext cx="7044600" cy="26403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257705" y="903288"/>
            <a:ext cx="7044600" cy="11625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257705" y="2339232"/>
            <a:ext cx="7044600" cy="69345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7004788" y="9465147"/>
            <a:ext cx="453600" cy="7989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fr"/>
              <a:t>‹N°›</a:t>
            </a:fld>
            <a:endParaRPr/>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10.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9.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11.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9.png"/><Relationship Id="rId7"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11.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hyperlink" Target="https://docs.google.com/presentation/d/1_qA50cmltLJ0_YXi5HNFeOFy5dCE384s/edit?usp=drive_link&amp;ouid=110341781899738024842&amp;rtpof=true&amp;sd=true" TargetMode="External"/><Relationship Id="rId3" Type="http://schemas.openxmlformats.org/officeDocument/2006/relationships/image" Target="../media/image7.png"/><Relationship Id="rId7"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p:nvPr/>
        </p:nvSpPr>
        <p:spPr>
          <a:xfrm>
            <a:off x="4966200" y="5740413"/>
            <a:ext cx="2129400" cy="260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457200" lvl="0" indent="0" algn="l" rtl="0">
              <a:lnSpc>
                <a:spcPct val="115000"/>
              </a:lnSpc>
              <a:spcBef>
                <a:spcPts val="0"/>
              </a:spcBef>
              <a:spcAft>
                <a:spcPts val="0"/>
              </a:spcAft>
              <a:buNone/>
            </a:pPr>
            <a:endParaRPr sz="1100" dirty="0">
              <a:solidFill>
                <a:schemeClr val="dk1"/>
              </a:solidFill>
              <a:latin typeface="Helvetica Neue"/>
              <a:ea typeface="Helvetica Neue"/>
              <a:cs typeface="Helvetica Neue"/>
              <a:sym typeface="Helvetica Neue"/>
            </a:endParaRPr>
          </a:p>
          <a:p>
            <a:pPr marL="457200" lvl="0" indent="-298450" algn="l" rtl="0">
              <a:lnSpc>
                <a:spcPct val="115000"/>
              </a:lnSpc>
              <a:spcBef>
                <a:spcPts val="0"/>
              </a:spcBef>
              <a:spcAft>
                <a:spcPts val="0"/>
              </a:spcAft>
              <a:buClr>
                <a:schemeClr val="dk1"/>
              </a:buClr>
              <a:buSzPts val="1100"/>
              <a:buFont typeface="Helvetica Neue"/>
              <a:buChar char="-"/>
            </a:pPr>
            <a:r>
              <a:rPr lang="fr" sz="1100" dirty="0">
                <a:solidFill>
                  <a:schemeClr val="dk1"/>
                </a:solidFill>
                <a:latin typeface="Helvetica Neue"/>
                <a:ea typeface="Helvetica Neue"/>
                <a:cs typeface="Helvetica Neue"/>
                <a:sym typeface="Helvetica Neue"/>
              </a:rPr>
              <a:t>Selon le nombre de participant.e.s, un ou deux animateurs</a:t>
            </a:r>
            <a:endParaRPr sz="1100" dirty="0">
              <a:solidFill>
                <a:schemeClr val="dk1"/>
              </a:solidFill>
              <a:latin typeface="Helvetica Neue"/>
              <a:ea typeface="Helvetica Neue"/>
              <a:cs typeface="Helvetica Neue"/>
              <a:sym typeface="Helvetica Neue"/>
            </a:endParaRPr>
          </a:p>
        </p:txBody>
      </p:sp>
      <p:sp>
        <p:nvSpPr>
          <p:cNvPr id="55" name="Google Shape;55;p13"/>
          <p:cNvSpPr/>
          <p:nvPr/>
        </p:nvSpPr>
        <p:spPr>
          <a:xfrm>
            <a:off x="464400" y="5740413"/>
            <a:ext cx="2129400" cy="260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fr" sz="1100" dirty="0">
                <a:solidFill>
                  <a:schemeClr val="dk1"/>
                </a:solidFill>
                <a:latin typeface="Helvetica Neue"/>
              </a:rPr>
              <a:t>3h</a:t>
            </a:r>
            <a:endParaRPr sz="1100" dirty="0">
              <a:solidFill>
                <a:schemeClr val="dk1"/>
              </a:solidFill>
              <a:latin typeface="Helvetica Neue"/>
            </a:endParaRPr>
          </a:p>
        </p:txBody>
      </p:sp>
      <p:sp>
        <p:nvSpPr>
          <p:cNvPr id="56" name="Google Shape;56;p13"/>
          <p:cNvSpPr/>
          <p:nvPr/>
        </p:nvSpPr>
        <p:spPr>
          <a:xfrm>
            <a:off x="2715300" y="5740413"/>
            <a:ext cx="2129400" cy="260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457200" lvl="0" indent="-298450" algn="l" rtl="0">
              <a:lnSpc>
                <a:spcPct val="115000"/>
              </a:lnSpc>
              <a:spcBef>
                <a:spcPts val="0"/>
              </a:spcBef>
              <a:spcAft>
                <a:spcPts val="0"/>
              </a:spcAft>
              <a:buClr>
                <a:schemeClr val="dk1"/>
              </a:buClr>
              <a:buSzPts val="1100"/>
              <a:buFont typeface="Helvetica Neue"/>
              <a:buChar char="-"/>
            </a:pPr>
            <a:r>
              <a:rPr lang="fr" sz="1100" dirty="0">
                <a:solidFill>
                  <a:schemeClr val="dk1"/>
                </a:solidFill>
                <a:latin typeface="Helvetica Neue"/>
                <a:ea typeface="Helvetica Neue"/>
                <a:cs typeface="Helvetica Neue"/>
                <a:sym typeface="Helvetica Neue"/>
              </a:rPr>
              <a:t>Atelier </a:t>
            </a:r>
            <a:r>
              <a:rPr lang="fr-FR" sz="1100" dirty="0">
                <a:solidFill>
                  <a:schemeClr val="dk1"/>
                </a:solidFill>
                <a:latin typeface="Helvetica Neue"/>
                <a:ea typeface="Helvetica Neue"/>
                <a:cs typeface="Helvetica Neue"/>
                <a:sym typeface="Helvetica Neue"/>
              </a:rPr>
              <a:t>en groupe entier</a:t>
            </a:r>
          </a:p>
          <a:p>
            <a:pPr marL="457200" lvl="0" indent="-298450" algn="l" rtl="0">
              <a:lnSpc>
                <a:spcPct val="115000"/>
              </a:lnSpc>
              <a:spcBef>
                <a:spcPts val="0"/>
              </a:spcBef>
              <a:spcAft>
                <a:spcPts val="0"/>
              </a:spcAft>
              <a:buClr>
                <a:schemeClr val="dk1"/>
              </a:buClr>
              <a:buSzPts val="1100"/>
              <a:buFont typeface="Helvetica Neue"/>
              <a:buChar char="-"/>
            </a:pPr>
            <a:r>
              <a:rPr lang="fr-FR" sz="1100" dirty="0">
                <a:solidFill>
                  <a:schemeClr val="dk1"/>
                </a:solidFill>
                <a:latin typeface="Helvetica Neue"/>
                <a:ea typeface="Helvetica Neue"/>
                <a:cs typeface="Helvetica Neue"/>
                <a:sym typeface="Helvetica Neue"/>
              </a:rPr>
              <a:t>Minimum deux </a:t>
            </a:r>
            <a:r>
              <a:rPr lang="fr-FR" sz="1100" dirty="0" err="1">
                <a:solidFill>
                  <a:schemeClr val="dk1"/>
                </a:solidFill>
                <a:latin typeface="Helvetica Neue"/>
                <a:ea typeface="Helvetica Neue"/>
                <a:cs typeface="Helvetica Neue"/>
                <a:sym typeface="Helvetica Neue"/>
              </a:rPr>
              <a:t>apprenant.e.s</a:t>
            </a:r>
            <a:endParaRPr lang="fr-FR" sz="1100" dirty="0">
              <a:solidFill>
                <a:schemeClr val="dk1"/>
              </a:solidFill>
              <a:latin typeface="Helvetica Neue"/>
              <a:ea typeface="Helvetica Neue"/>
              <a:cs typeface="Helvetica Neue"/>
              <a:sym typeface="Helvetica Neue"/>
            </a:endParaRPr>
          </a:p>
        </p:txBody>
      </p:sp>
      <p:sp>
        <p:nvSpPr>
          <p:cNvPr id="57" name="Google Shape;57;p13"/>
          <p:cNvSpPr/>
          <p:nvPr/>
        </p:nvSpPr>
        <p:spPr>
          <a:xfrm>
            <a:off x="4966200" y="3042588"/>
            <a:ext cx="2129400" cy="260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171450" lvl="0" algn="l" rtl="0">
              <a:lnSpc>
                <a:spcPct val="115000"/>
              </a:lnSpc>
              <a:spcBef>
                <a:spcPts val="0"/>
              </a:spcBef>
              <a:spcAft>
                <a:spcPts val="0"/>
              </a:spcAft>
              <a:buClr>
                <a:schemeClr val="dk1"/>
              </a:buClr>
              <a:buSzPts val="900"/>
            </a:pPr>
            <a:endParaRPr sz="900" dirty="0">
              <a:solidFill>
                <a:schemeClr val="dk1"/>
              </a:solidFill>
              <a:latin typeface="Helvetica Neue"/>
              <a:ea typeface="Helvetica Neue"/>
              <a:cs typeface="Helvetica Neue"/>
              <a:sym typeface="Helvetica Neue"/>
            </a:endParaRPr>
          </a:p>
        </p:txBody>
      </p:sp>
      <p:sp>
        <p:nvSpPr>
          <p:cNvPr id="58" name="Google Shape;58;p13"/>
          <p:cNvSpPr/>
          <p:nvPr/>
        </p:nvSpPr>
        <p:spPr>
          <a:xfrm>
            <a:off x="464400" y="3042588"/>
            <a:ext cx="2129400" cy="260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r>
              <a:rPr lang="fr" sz="1100" dirty="0">
                <a:solidFill>
                  <a:schemeClr val="dk1"/>
                </a:solidFill>
                <a:latin typeface="Helvetica Neue"/>
              </a:rPr>
              <a:t>Débutant.e</a:t>
            </a:r>
            <a:endParaRPr sz="1100" dirty="0">
              <a:solidFill>
                <a:schemeClr val="dk1"/>
              </a:solidFill>
              <a:latin typeface="Helvetica Neue"/>
            </a:endParaRPr>
          </a:p>
        </p:txBody>
      </p:sp>
      <p:sp>
        <p:nvSpPr>
          <p:cNvPr id="59" name="Google Shape;59;p13"/>
          <p:cNvSpPr/>
          <p:nvPr/>
        </p:nvSpPr>
        <p:spPr>
          <a:xfrm>
            <a:off x="2715300" y="3042588"/>
            <a:ext cx="2129400" cy="260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fr" sz="1100" dirty="0">
                <a:solidFill>
                  <a:schemeClr val="dk1"/>
                </a:solidFill>
                <a:latin typeface="Helvetica Neue"/>
              </a:rPr>
              <a:t>Atelier Bases de l’électricité</a:t>
            </a:r>
            <a:endParaRPr sz="1100" dirty="0">
              <a:solidFill>
                <a:schemeClr val="dk1"/>
              </a:solidFill>
              <a:latin typeface="Helvetica Neue"/>
            </a:endParaRPr>
          </a:p>
        </p:txBody>
      </p:sp>
      <p:pic>
        <p:nvPicPr>
          <p:cNvPr id="60" name="Google Shape;60;p13"/>
          <p:cNvPicPr preferRelativeResize="0"/>
          <p:nvPr/>
        </p:nvPicPr>
        <p:blipFill>
          <a:blip r:embed="rId3">
            <a:alphaModFix/>
          </a:blip>
          <a:stretch>
            <a:fillRect/>
          </a:stretch>
        </p:blipFill>
        <p:spPr>
          <a:xfrm>
            <a:off x="3074050" y="3306900"/>
            <a:ext cx="540375" cy="540375"/>
          </a:xfrm>
          <a:prstGeom prst="rect">
            <a:avLst/>
          </a:prstGeom>
          <a:noFill/>
          <a:ln>
            <a:noFill/>
          </a:ln>
        </p:spPr>
      </p:pic>
      <p:pic>
        <p:nvPicPr>
          <p:cNvPr id="61" name="Google Shape;61;p13"/>
          <p:cNvPicPr preferRelativeResize="0"/>
          <p:nvPr/>
        </p:nvPicPr>
        <p:blipFill>
          <a:blip r:embed="rId4">
            <a:alphaModFix/>
          </a:blip>
          <a:stretch>
            <a:fillRect/>
          </a:stretch>
        </p:blipFill>
        <p:spPr>
          <a:xfrm>
            <a:off x="5169613" y="6005913"/>
            <a:ext cx="540375" cy="540375"/>
          </a:xfrm>
          <a:prstGeom prst="rect">
            <a:avLst/>
          </a:prstGeom>
          <a:noFill/>
          <a:ln>
            <a:noFill/>
          </a:ln>
        </p:spPr>
      </p:pic>
      <p:pic>
        <p:nvPicPr>
          <p:cNvPr id="62" name="Google Shape;62;p13"/>
          <p:cNvPicPr preferRelativeResize="0"/>
          <p:nvPr/>
        </p:nvPicPr>
        <p:blipFill>
          <a:blip r:embed="rId5">
            <a:alphaModFix/>
          </a:blip>
          <a:stretch>
            <a:fillRect/>
          </a:stretch>
        </p:blipFill>
        <p:spPr>
          <a:xfrm>
            <a:off x="904500" y="3306875"/>
            <a:ext cx="540375" cy="540375"/>
          </a:xfrm>
          <a:prstGeom prst="rect">
            <a:avLst/>
          </a:prstGeom>
          <a:noFill/>
          <a:ln>
            <a:noFill/>
          </a:ln>
        </p:spPr>
      </p:pic>
      <p:pic>
        <p:nvPicPr>
          <p:cNvPr id="63" name="Google Shape;63;p13"/>
          <p:cNvPicPr preferRelativeResize="0"/>
          <p:nvPr/>
        </p:nvPicPr>
        <p:blipFill>
          <a:blip r:embed="rId6">
            <a:alphaModFix/>
          </a:blip>
          <a:stretch>
            <a:fillRect/>
          </a:stretch>
        </p:blipFill>
        <p:spPr>
          <a:xfrm>
            <a:off x="5124100" y="3238900"/>
            <a:ext cx="540375" cy="540375"/>
          </a:xfrm>
          <a:prstGeom prst="rect">
            <a:avLst/>
          </a:prstGeom>
          <a:noFill/>
          <a:ln>
            <a:noFill/>
          </a:ln>
        </p:spPr>
      </p:pic>
      <p:pic>
        <p:nvPicPr>
          <p:cNvPr id="64" name="Google Shape;64;p13"/>
          <p:cNvPicPr preferRelativeResize="0"/>
          <p:nvPr/>
        </p:nvPicPr>
        <p:blipFill>
          <a:blip r:embed="rId7">
            <a:alphaModFix/>
          </a:blip>
          <a:stretch>
            <a:fillRect/>
          </a:stretch>
        </p:blipFill>
        <p:spPr>
          <a:xfrm>
            <a:off x="2852623" y="5911338"/>
            <a:ext cx="540375" cy="540375"/>
          </a:xfrm>
          <a:prstGeom prst="rect">
            <a:avLst/>
          </a:prstGeom>
          <a:noFill/>
          <a:ln>
            <a:noFill/>
          </a:ln>
        </p:spPr>
      </p:pic>
      <p:sp>
        <p:nvSpPr>
          <p:cNvPr id="65" name="Google Shape;65;p13"/>
          <p:cNvSpPr txBox="1"/>
          <p:nvPr/>
        </p:nvSpPr>
        <p:spPr>
          <a:xfrm>
            <a:off x="1432200" y="3401688"/>
            <a:ext cx="7215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dirty="0">
                <a:latin typeface="Lexend Deca"/>
                <a:ea typeface="Lexend Deca"/>
                <a:cs typeface="Lexend Deca"/>
                <a:sym typeface="Lexend Deca"/>
              </a:rPr>
              <a:t>Niveau</a:t>
            </a:r>
            <a:endParaRPr sz="1200" dirty="0">
              <a:latin typeface="Lexend Deca"/>
              <a:ea typeface="Lexend Deca"/>
              <a:cs typeface="Lexend Deca"/>
              <a:sym typeface="Lexend Deca"/>
            </a:endParaRPr>
          </a:p>
        </p:txBody>
      </p:sp>
      <p:sp>
        <p:nvSpPr>
          <p:cNvPr id="66" name="Google Shape;66;p13"/>
          <p:cNvSpPr txBox="1"/>
          <p:nvPr/>
        </p:nvSpPr>
        <p:spPr>
          <a:xfrm>
            <a:off x="3614425" y="3392425"/>
            <a:ext cx="9429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a:latin typeface="Lexend Deca"/>
                <a:ea typeface="Lexend Deca"/>
                <a:cs typeface="Lexend Deca"/>
                <a:sym typeface="Lexend Deca"/>
              </a:rPr>
              <a:t>Pré-requis</a:t>
            </a:r>
            <a:endParaRPr sz="1200">
              <a:latin typeface="Lexend Deca"/>
              <a:ea typeface="Lexend Deca"/>
              <a:cs typeface="Lexend Deca"/>
              <a:sym typeface="Lexend Deca"/>
            </a:endParaRPr>
          </a:p>
        </p:txBody>
      </p:sp>
      <p:sp>
        <p:nvSpPr>
          <p:cNvPr id="67" name="Google Shape;67;p13"/>
          <p:cNvSpPr txBox="1"/>
          <p:nvPr/>
        </p:nvSpPr>
        <p:spPr>
          <a:xfrm>
            <a:off x="5790588" y="6008313"/>
            <a:ext cx="11778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a:latin typeface="Lexend Deca"/>
                <a:ea typeface="Lexend Deca"/>
                <a:cs typeface="Lexend Deca"/>
                <a:sym typeface="Lexend Deca"/>
              </a:rPr>
              <a:t>Animateurs/animatrices</a:t>
            </a:r>
            <a:endParaRPr sz="1200">
              <a:latin typeface="Lexend Deca"/>
              <a:ea typeface="Lexend Deca"/>
              <a:cs typeface="Lexend Deca"/>
              <a:sym typeface="Lexend Deca"/>
            </a:endParaRPr>
          </a:p>
        </p:txBody>
      </p:sp>
      <p:sp>
        <p:nvSpPr>
          <p:cNvPr id="68" name="Google Shape;68;p13"/>
          <p:cNvSpPr txBox="1"/>
          <p:nvPr/>
        </p:nvSpPr>
        <p:spPr>
          <a:xfrm>
            <a:off x="5664475" y="3232025"/>
            <a:ext cx="12732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dirty="0">
                <a:latin typeface="Lexend Deca"/>
                <a:ea typeface="Lexend Deca"/>
                <a:cs typeface="Lexend Deca"/>
                <a:sym typeface="Lexend Deca"/>
              </a:rPr>
              <a:t>Objectifs pédagogiques</a:t>
            </a:r>
            <a:endParaRPr sz="1200" dirty="0">
              <a:latin typeface="Lexend Deca"/>
              <a:ea typeface="Lexend Deca"/>
              <a:cs typeface="Lexend Deca"/>
              <a:sym typeface="Lexend Deca"/>
            </a:endParaRPr>
          </a:p>
        </p:txBody>
      </p:sp>
      <p:sp>
        <p:nvSpPr>
          <p:cNvPr id="69" name="Google Shape;69;p13"/>
          <p:cNvSpPr txBox="1"/>
          <p:nvPr/>
        </p:nvSpPr>
        <p:spPr>
          <a:xfrm>
            <a:off x="3350075" y="6022263"/>
            <a:ext cx="12732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a:latin typeface="Lexend Deca"/>
                <a:ea typeface="Lexend Deca"/>
                <a:cs typeface="Lexend Deca"/>
                <a:sym typeface="Lexend Deca"/>
              </a:rPr>
              <a:t>Participant.e.s</a:t>
            </a:r>
            <a:endParaRPr sz="1200">
              <a:latin typeface="Lexend Deca"/>
              <a:ea typeface="Lexend Deca"/>
              <a:cs typeface="Lexend Deca"/>
              <a:sym typeface="Lexend Deca"/>
            </a:endParaRPr>
          </a:p>
        </p:txBody>
      </p:sp>
      <p:sp>
        <p:nvSpPr>
          <p:cNvPr id="70" name="Google Shape;70;p13"/>
          <p:cNvSpPr/>
          <p:nvPr/>
        </p:nvSpPr>
        <p:spPr>
          <a:xfrm>
            <a:off x="464400" y="1529925"/>
            <a:ext cx="6631200" cy="13869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fr-FR" sz="1100" dirty="0">
                <a:solidFill>
                  <a:schemeClr val="dk1"/>
                </a:solidFill>
                <a:latin typeface="Helvetica Neue"/>
                <a:sym typeface="Helvetica Neue"/>
              </a:rPr>
              <a:t>L'objectif de cet atelier est de découvrir par l’expérimentation le fonctionnement de deux premiers composants : une ampoule et une résistance </a:t>
            </a:r>
            <a:endParaRPr dirty="0"/>
          </a:p>
        </p:txBody>
      </p:sp>
      <p:sp>
        <p:nvSpPr>
          <p:cNvPr id="71" name="Google Shape;71;p13"/>
          <p:cNvSpPr txBox="1"/>
          <p:nvPr/>
        </p:nvSpPr>
        <p:spPr>
          <a:xfrm>
            <a:off x="566975" y="1577275"/>
            <a:ext cx="18924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dirty="0">
                <a:latin typeface="Lexend Deca"/>
                <a:ea typeface="Lexend Deca"/>
                <a:cs typeface="Lexend Deca"/>
                <a:sym typeface="Lexend Deca"/>
              </a:rPr>
              <a:t>Description de l’atelier</a:t>
            </a:r>
            <a:endParaRPr sz="1200" dirty="0">
              <a:latin typeface="Lexend Deca"/>
              <a:ea typeface="Lexend Deca"/>
              <a:cs typeface="Lexend Deca"/>
              <a:sym typeface="Lexend Deca"/>
            </a:endParaRPr>
          </a:p>
        </p:txBody>
      </p:sp>
      <p:pic>
        <p:nvPicPr>
          <p:cNvPr id="72" name="Google Shape;72;p13"/>
          <p:cNvPicPr preferRelativeResize="0"/>
          <p:nvPr/>
        </p:nvPicPr>
        <p:blipFill>
          <a:blip r:embed="rId8">
            <a:alphaModFix/>
          </a:blip>
          <a:stretch>
            <a:fillRect/>
          </a:stretch>
        </p:blipFill>
        <p:spPr>
          <a:xfrm>
            <a:off x="904500" y="5911338"/>
            <a:ext cx="540375" cy="540375"/>
          </a:xfrm>
          <a:prstGeom prst="rect">
            <a:avLst/>
          </a:prstGeom>
          <a:noFill/>
          <a:ln>
            <a:noFill/>
          </a:ln>
        </p:spPr>
      </p:pic>
      <p:sp>
        <p:nvSpPr>
          <p:cNvPr id="73" name="Google Shape;73;p13"/>
          <p:cNvSpPr txBox="1"/>
          <p:nvPr/>
        </p:nvSpPr>
        <p:spPr>
          <a:xfrm>
            <a:off x="1461250" y="5996875"/>
            <a:ext cx="7215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a:latin typeface="Lexend Deca"/>
                <a:ea typeface="Lexend Deca"/>
                <a:cs typeface="Lexend Deca"/>
                <a:sym typeface="Lexend Deca"/>
              </a:rPr>
              <a:t>Durée</a:t>
            </a:r>
            <a:endParaRPr sz="1200">
              <a:latin typeface="Lexend Deca"/>
              <a:ea typeface="Lexend Deca"/>
              <a:cs typeface="Lexend Deca"/>
              <a:sym typeface="Lexend Deca"/>
            </a:endParaRPr>
          </a:p>
        </p:txBody>
      </p:sp>
      <p:sp>
        <p:nvSpPr>
          <p:cNvPr id="74" name="Google Shape;74;p13"/>
          <p:cNvSpPr/>
          <p:nvPr/>
        </p:nvSpPr>
        <p:spPr>
          <a:xfrm>
            <a:off x="464400" y="8471374"/>
            <a:ext cx="6631200" cy="1539301"/>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171450" lvl="0" indent="-171450" algn="l" rtl="0">
              <a:spcBef>
                <a:spcPts val="0"/>
              </a:spcBef>
              <a:spcAft>
                <a:spcPts val="0"/>
              </a:spcAft>
              <a:buFont typeface="Arial" panose="020B0604020202020204" pitchFamily="34" charset="0"/>
              <a:buChar char="•"/>
            </a:pPr>
            <a:r>
              <a:rPr lang="fr" sz="1100" dirty="0">
                <a:solidFill>
                  <a:schemeClr val="dk1"/>
                </a:solidFill>
                <a:latin typeface="Helvetica Neue"/>
              </a:rPr>
              <a:t>Pour l’animateur le support de présentation </a:t>
            </a:r>
            <a:r>
              <a:rPr lang="fr" sz="1100" i="1" u="sng" dirty="0">
                <a:solidFill>
                  <a:schemeClr val="dk1"/>
                </a:solidFill>
                <a:latin typeface="Helvetica Neue"/>
              </a:rPr>
              <a:t>Bases de l’électronique.pptx</a:t>
            </a:r>
          </a:p>
          <a:p>
            <a:pPr marL="171450" lvl="0" indent="-171450" algn="l" rtl="0">
              <a:spcBef>
                <a:spcPts val="0"/>
              </a:spcBef>
              <a:spcAft>
                <a:spcPts val="0"/>
              </a:spcAft>
              <a:buFont typeface="Arial" panose="020B0604020202020204" pitchFamily="34" charset="0"/>
              <a:buChar char="•"/>
            </a:pPr>
            <a:r>
              <a:rPr lang="fr" sz="1100" dirty="0">
                <a:solidFill>
                  <a:schemeClr val="dk1"/>
                </a:solidFill>
                <a:latin typeface="Helvetica Neue"/>
              </a:rPr>
              <a:t>Un </a:t>
            </a:r>
            <a:r>
              <a:rPr lang="fr-FR" sz="1100" dirty="0">
                <a:solidFill>
                  <a:schemeClr val="dk1"/>
                </a:solidFill>
                <a:latin typeface="Helvetica Neue"/>
              </a:rPr>
              <a:t>vidéoprojecteur et un écran.</a:t>
            </a:r>
          </a:p>
          <a:p>
            <a:pPr marL="171450" lvl="0" indent="-171450" algn="l" rtl="0">
              <a:spcBef>
                <a:spcPts val="0"/>
              </a:spcBef>
              <a:spcAft>
                <a:spcPts val="0"/>
              </a:spcAft>
              <a:buFont typeface="Arial" panose="020B0604020202020204" pitchFamily="34" charset="0"/>
              <a:buChar char="•"/>
            </a:pPr>
            <a:r>
              <a:rPr lang="fr-FR" sz="1100" dirty="0">
                <a:solidFill>
                  <a:schemeClr val="dk1"/>
                </a:solidFill>
                <a:latin typeface="Helvetica Neue"/>
              </a:rPr>
              <a:t>Un multimètre par binôme</a:t>
            </a:r>
          </a:p>
          <a:p>
            <a:pPr marL="171450" lvl="0" indent="-171450" algn="l" rtl="0">
              <a:spcBef>
                <a:spcPts val="0"/>
              </a:spcBef>
              <a:spcAft>
                <a:spcPts val="0"/>
              </a:spcAft>
              <a:buFont typeface="Arial" panose="020B0604020202020204" pitchFamily="34" charset="0"/>
              <a:buChar char="•"/>
            </a:pPr>
            <a:r>
              <a:rPr lang="fr-FR" sz="1100" dirty="0">
                <a:solidFill>
                  <a:schemeClr val="dk1"/>
                </a:solidFill>
                <a:latin typeface="Helvetica Neue"/>
              </a:rPr>
              <a:t>Une alimentation stabilisée par binôme</a:t>
            </a:r>
          </a:p>
          <a:p>
            <a:pPr marL="171450" lvl="0" indent="-171450" algn="l" rtl="0">
              <a:spcBef>
                <a:spcPts val="0"/>
              </a:spcBef>
              <a:spcAft>
                <a:spcPts val="0"/>
              </a:spcAft>
              <a:buFont typeface="Arial" panose="020B0604020202020204" pitchFamily="34" charset="0"/>
              <a:buChar char="•"/>
            </a:pPr>
            <a:r>
              <a:rPr lang="fr-FR" sz="1100" dirty="0">
                <a:solidFill>
                  <a:schemeClr val="dk1"/>
                </a:solidFill>
                <a:latin typeface="Helvetica Neue"/>
              </a:rPr>
              <a:t>Des ampoules 3V</a:t>
            </a:r>
          </a:p>
          <a:p>
            <a:pPr marL="171450" lvl="0" indent="-171450" algn="l" rtl="0">
              <a:spcBef>
                <a:spcPts val="0"/>
              </a:spcBef>
              <a:spcAft>
                <a:spcPts val="0"/>
              </a:spcAft>
              <a:buFont typeface="Arial" panose="020B0604020202020204" pitchFamily="34" charset="0"/>
              <a:buChar char="•"/>
            </a:pPr>
            <a:r>
              <a:rPr lang="fr-FR" sz="1100" dirty="0">
                <a:solidFill>
                  <a:schemeClr val="dk1"/>
                </a:solidFill>
                <a:latin typeface="Helvetica Neue"/>
              </a:rPr>
              <a:t>Des résistances de différentes valeurs 47 Ohms à 100 kOhms </a:t>
            </a:r>
            <a:endParaRPr sz="1100" dirty="0">
              <a:solidFill>
                <a:schemeClr val="dk1"/>
              </a:solidFill>
              <a:latin typeface="Helvetica Neue"/>
            </a:endParaRPr>
          </a:p>
        </p:txBody>
      </p:sp>
      <p:sp>
        <p:nvSpPr>
          <p:cNvPr id="75" name="Google Shape;75;p13"/>
          <p:cNvSpPr txBox="1"/>
          <p:nvPr/>
        </p:nvSpPr>
        <p:spPr>
          <a:xfrm>
            <a:off x="446087" y="8391398"/>
            <a:ext cx="49482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u="sng" dirty="0">
                <a:latin typeface="Lexend Deca"/>
                <a:ea typeface="Lexend Deca"/>
                <a:cs typeface="Lexend Deca"/>
                <a:sym typeface="Lexend Deca"/>
              </a:rPr>
              <a:t>Avant de commencer (préparation, matériel et contenus utilisés)</a:t>
            </a:r>
            <a:endParaRPr sz="1200" u="sng" dirty="0">
              <a:latin typeface="Lexend Deca"/>
              <a:ea typeface="Lexend Deca"/>
              <a:cs typeface="Lexend Deca"/>
              <a:sym typeface="Lexend Deca"/>
            </a:endParaRPr>
          </a:p>
        </p:txBody>
      </p:sp>
      <p:sp>
        <p:nvSpPr>
          <p:cNvPr id="76" name="Google Shape;76;p13"/>
          <p:cNvSpPr/>
          <p:nvPr/>
        </p:nvSpPr>
        <p:spPr>
          <a:xfrm>
            <a:off x="160500" y="229350"/>
            <a:ext cx="7239000" cy="1178400"/>
          </a:xfrm>
          <a:prstGeom prst="rect">
            <a:avLst/>
          </a:prstGeom>
          <a:solidFill>
            <a:srgbClr val="FF9900"/>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79" name="Google Shape;79;p13"/>
          <p:cNvPicPr preferRelativeResize="0"/>
          <p:nvPr/>
        </p:nvPicPr>
        <p:blipFill rotWithShape="1">
          <a:blip r:embed="rId9">
            <a:alphaModFix/>
          </a:blip>
          <a:srcRect/>
          <a:stretch/>
        </p:blipFill>
        <p:spPr>
          <a:xfrm>
            <a:off x="285275" y="578698"/>
            <a:ext cx="486619" cy="486619"/>
          </a:xfrm>
          <a:prstGeom prst="rect">
            <a:avLst/>
          </a:prstGeom>
          <a:noFill/>
          <a:ln>
            <a:noFill/>
          </a:ln>
        </p:spPr>
      </p:pic>
      <p:pic>
        <p:nvPicPr>
          <p:cNvPr id="81" name="Google Shape;81;p13"/>
          <p:cNvPicPr preferRelativeResize="0"/>
          <p:nvPr/>
        </p:nvPicPr>
        <p:blipFill>
          <a:blip r:embed="rId10">
            <a:alphaModFix/>
          </a:blip>
          <a:stretch>
            <a:fillRect/>
          </a:stretch>
        </p:blipFill>
        <p:spPr>
          <a:xfrm>
            <a:off x="6456600" y="10010676"/>
            <a:ext cx="942900" cy="330022"/>
          </a:xfrm>
          <a:prstGeom prst="rect">
            <a:avLst/>
          </a:prstGeom>
          <a:noFill/>
          <a:ln>
            <a:noFill/>
          </a:ln>
        </p:spPr>
      </p:pic>
      <p:sp>
        <p:nvSpPr>
          <p:cNvPr id="2" name="ZoneTexte 1">
            <a:extLst>
              <a:ext uri="{FF2B5EF4-FFF2-40B4-BE49-F238E27FC236}">
                <a16:creationId xmlns:a16="http://schemas.microsoft.com/office/drawing/2014/main" id="{CAD7095C-36DE-439A-A15B-46C82ABDB58F}"/>
              </a:ext>
            </a:extLst>
          </p:cNvPr>
          <p:cNvSpPr txBox="1"/>
          <p:nvPr/>
        </p:nvSpPr>
        <p:spPr>
          <a:xfrm>
            <a:off x="4966200" y="4044775"/>
            <a:ext cx="2089326" cy="769441"/>
          </a:xfrm>
          <a:prstGeom prst="rect">
            <a:avLst/>
          </a:prstGeom>
          <a:noFill/>
        </p:spPr>
        <p:txBody>
          <a:bodyPr wrap="square" rtlCol="0">
            <a:spAutoFit/>
          </a:bodyPr>
          <a:lstStyle/>
          <a:p>
            <a:pPr marL="285750" indent="-285750">
              <a:buFont typeface="Arial" panose="020B0604020202020204" pitchFamily="34" charset="0"/>
              <a:buChar char="•"/>
            </a:pPr>
            <a:r>
              <a:rPr lang="fr-FR" sz="1100" dirty="0">
                <a:solidFill>
                  <a:schemeClr val="dk1"/>
                </a:solidFill>
                <a:latin typeface="Helvetica Neue"/>
              </a:rPr>
              <a:t>Comprendre les bases de l’électronique</a:t>
            </a:r>
          </a:p>
          <a:p>
            <a:pPr marL="285750" indent="-285750">
              <a:buFont typeface="Arial" panose="020B0604020202020204" pitchFamily="34" charset="0"/>
              <a:buChar char="•"/>
            </a:pPr>
            <a:r>
              <a:rPr lang="fr-FR" sz="1100" dirty="0">
                <a:solidFill>
                  <a:schemeClr val="dk1"/>
                </a:solidFill>
                <a:latin typeface="Helvetica Neue"/>
              </a:rPr>
              <a:t>Utiliser les outils de la réparation</a:t>
            </a:r>
          </a:p>
        </p:txBody>
      </p:sp>
      <p:sp>
        <p:nvSpPr>
          <p:cNvPr id="30" name="Google Shape;77;p13">
            <a:extLst>
              <a:ext uri="{FF2B5EF4-FFF2-40B4-BE49-F238E27FC236}">
                <a16:creationId xmlns:a16="http://schemas.microsoft.com/office/drawing/2014/main" id="{AF8D4C39-901C-4185-97E1-DFEFEE1DA707}"/>
              </a:ext>
            </a:extLst>
          </p:cNvPr>
          <p:cNvSpPr txBox="1"/>
          <p:nvPr/>
        </p:nvSpPr>
        <p:spPr>
          <a:xfrm>
            <a:off x="848051" y="342575"/>
            <a:ext cx="6488700" cy="369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fr" sz="1200" b="1" dirty="0">
                <a:solidFill>
                  <a:srgbClr val="FFFFFF"/>
                </a:solidFill>
                <a:latin typeface="Helvetica Neue"/>
                <a:ea typeface="Helvetica Neue"/>
                <a:cs typeface="Helvetica Neue"/>
                <a:sym typeface="Helvetica Neue"/>
              </a:rPr>
              <a:t>MODULE TECHNIQUE – </a:t>
            </a:r>
            <a:r>
              <a:rPr lang="fr-FR" sz="1200" b="1" dirty="0">
                <a:solidFill>
                  <a:srgbClr val="FFFFFF"/>
                </a:solidFill>
                <a:latin typeface="Helvetica Neue"/>
                <a:ea typeface="Helvetica Neue"/>
                <a:cs typeface="Helvetica Neue"/>
                <a:sym typeface="Helvetica Neue"/>
              </a:rPr>
              <a:t>É</a:t>
            </a:r>
            <a:r>
              <a:rPr lang="fr" sz="1200" b="1" dirty="0">
                <a:solidFill>
                  <a:srgbClr val="FFFFFF"/>
                </a:solidFill>
                <a:latin typeface="Helvetica Neue"/>
                <a:ea typeface="Helvetica Neue"/>
                <a:cs typeface="Helvetica Neue"/>
                <a:sym typeface="Helvetica Neue"/>
              </a:rPr>
              <a:t>lectronique – </a:t>
            </a:r>
            <a:r>
              <a:rPr lang="fr-FR" sz="1200" b="1" dirty="0">
                <a:solidFill>
                  <a:srgbClr val="FFFFFF"/>
                </a:solidFill>
                <a:latin typeface="Helvetica Neue"/>
                <a:ea typeface="Helvetica Neue"/>
                <a:cs typeface="Helvetica Neue"/>
                <a:sym typeface="Helvetica Neue"/>
              </a:rPr>
              <a:t>Les lois de l’électricité</a:t>
            </a:r>
            <a:endParaRPr sz="1200" b="1" i="0" u="none" strike="noStrike" cap="none" dirty="0">
              <a:solidFill>
                <a:srgbClr val="FFFFFF"/>
              </a:solidFill>
              <a:latin typeface="Helvetica Neue"/>
              <a:ea typeface="Helvetica Neue"/>
              <a:cs typeface="Helvetica Neue"/>
              <a:sym typeface="Helvetica Neue"/>
            </a:endParaRPr>
          </a:p>
        </p:txBody>
      </p:sp>
      <p:sp>
        <p:nvSpPr>
          <p:cNvPr id="31" name="Google Shape;80;p13">
            <a:extLst>
              <a:ext uri="{FF2B5EF4-FFF2-40B4-BE49-F238E27FC236}">
                <a16:creationId xmlns:a16="http://schemas.microsoft.com/office/drawing/2014/main" id="{B512C4F3-E5E9-4A69-AE55-92C2F1826264}"/>
              </a:ext>
            </a:extLst>
          </p:cNvPr>
          <p:cNvSpPr txBox="1"/>
          <p:nvPr/>
        </p:nvSpPr>
        <p:spPr>
          <a:xfrm>
            <a:off x="826488" y="666775"/>
            <a:ext cx="55530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100" dirty="0">
                <a:solidFill>
                  <a:srgbClr val="FFFFFF"/>
                </a:solidFill>
                <a:latin typeface="Helvetica Neue"/>
                <a:ea typeface="Helvetica Neue"/>
                <a:cs typeface="Helvetica Neue"/>
                <a:sym typeface="Helvetica Neue"/>
              </a:rPr>
              <a:t>Compétences developées : 6, 7, 8, 9, 11, 12</a:t>
            </a:r>
            <a:endParaRPr sz="1100" dirty="0">
              <a:solidFill>
                <a:srgbClr val="FFFFFF"/>
              </a:solidFill>
              <a:latin typeface="Helvetica Neue"/>
              <a:ea typeface="Helvetica Neue"/>
              <a:cs typeface="Helvetica Neue"/>
              <a:sym typeface="Helvetica Neue"/>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86" name="Google Shape;86;p14"/>
          <p:cNvSpPr/>
          <p:nvPr/>
        </p:nvSpPr>
        <p:spPr>
          <a:xfrm>
            <a:off x="464400" y="2455625"/>
            <a:ext cx="6631200" cy="725821"/>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endParaRPr sz="1300" dirty="0">
              <a:solidFill>
                <a:schemeClr val="dk1"/>
              </a:solidFill>
              <a:latin typeface="Helvetica Neue"/>
              <a:ea typeface="Helvetica Neue"/>
              <a:cs typeface="Helvetica Neue"/>
              <a:sym typeface="Helvetica Neue"/>
            </a:endParaRPr>
          </a:p>
        </p:txBody>
      </p:sp>
      <p:sp>
        <p:nvSpPr>
          <p:cNvPr id="87" name="Google Shape;87;p14"/>
          <p:cNvSpPr txBox="1"/>
          <p:nvPr/>
        </p:nvSpPr>
        <p:spPr>
          <a:xfrm>
            <a:off x="407700" y="1699075"/>
            <a:ext cx="6310600" cy="369302"/>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b="1" dirty="0">
                <a:latin typeface="Lexend Deca"/>
                <a:ea typeface="Lexend Deca"/>
                <a:cs typeface="Lexend Deca"/>
                <a:sym typeface="Lexend Deca"/>
              </a:rPr>
              <a:t>Présentation d’un premier composant : l’ampoule</a:t>
            </a:r>
            <a:endParaRPr sz="1200" b="1" dirty="0">
              <a:latin typeface="Lexend Deca"/>
              <a:ea typeface="Lexend Deca"/>
              <a:cs typeface="Lexend Deca"/>
              <a:sym typeface="Lexend Deca"/>
            </a:endParaRPr>
          </a:p>
        </p:txBody>
      </p:sp>
      <p:pic>
        <p:nvPicPr>
          <p:cNvPr id="88" name="Google Shape;88;p14"/>
          <p:cNvPicPr preferRelativeResize="0"/>
          <p:nvPr/>
        </p:nvPicPr>
        <p:blipFill>
          <a:blip r:embed="rId3">
            <a:alphaModFix/>
          </a:blip>
          <a:stretch>
            <a:fillRect/>
          </a:stretch>
        </p:blipFill>
        <p:spPr>
          <a:xfrm>
            <a:off x="464400" y="2068375"/>
            <a:ext cx="271651" cy="271651"/>
          </a:xfrm>
          <a:prstGeom prst="rect">
            <a:avLst/>
          </a:prstGeom>
          <a:noFill/>
          <a:ln>
            <a:noFill/>
          </a:ln>
        </p:spPr>
      </p:pic>
      <p:sp>
        <p:nvSpPr>
          <p:cNvPr id="89" name="Google Shape;89;p14"/>
          <p:cNvSpPr txBox="1"/>
          <p:nvPr/>
        </p:nvSpPr>
        <p:spPr>
          <a:xfrm>
            <a:off x="751800" y="2050300"/>
            <a:ext cx="20010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Avec l’animateur/animatrice</a:t>
            </a:r>
            <a:endParaRPr sz="800" dirty="0">
              <a:latin typeface="Lexend Deca"/>
              <a:ea typeface="Lexend Deca"/>
              <a:cs typeface="Lexend Deca"/>
              <a:sym typeface="Lexend Deca"/>
            </a:endParaRPr>
          </a:p>
        </p:txBody>
      </p:sp>
      <p:pic>
        <p:nvPicPr>
          <p:cNvPr id="90" name="Google Shape;90;p14"/>
          <p:cNvPicPr preferRelativeResize="0"/>
          <p:nvPr/>
        </p:nvPicPr>
        <p:blipFill>
          <a:blip r:embed="rId4">
            <a:alphaModFix/>
          </a:blip>
          <a:stretch>
            <a:fillRect/>
          </a:stretch>
        </p:blipFill>
        <p:spPr>
          <a:xfrm>
            <a:off x="2473650" y="2045110"/>
            <a:ext cx="271651" cy="271651"/>
          </a:xfrm>
          <a:prstGeom prst="rect">
            <a:avLst/>
          </a:prstGeom>
          <a:noFill/>
          <a:ln>
            <a:noFill/>
          </a:ln>
        </p:spPr>
      </p:pic>
      <p:sp>
        <p:nvSpPr>
          <p:cNvPr id="91" name="Google Shape;91;p14"/>
          <p:cNvSpPr txBox="1"/>
          <p:nvPr/>
        </p:nvSpPr>
        <p:spPr>
          <a:xfrm>
            <a:off x="2697450" y="2027035"/>
            <a:ext cx="753000" cy="307746"/>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15 min</a:t>
            </a:r>
            <a:endParaRPr sz="800" dirty="0">
              <a:latin typeface="Lexend Deca"/>
              <a:ea typeface="Lexend Deca"/>
              <a:cs typeface="Lexend Deca"/>
              <a:sym typeface="Lexend Deca"/>
            </a:endParaRPr>
          </a:p>
        </p:txBody>
      </p:sp>
      <p:pic>
        <p:nvPicPr>
          <p:cNvPr id="92" name="Google Shape;92;p14"/>
          <p:cNvPicPr preferRelativeResize="0"/>
          <p:nvPr/>
        </p:nvPicPr>
        <p:blipFill>
          <a:blip r:embed="rId5">
            <a:alphaModFix/>
          </a:blip>
          <a:stretch>
            <a:fillRect/>
          </a:stretch>
        </p:blipFill>
        <p:spPr>
          <a:xfrm>
            <a:off x="3643375" y="2045110"/>
            <a:ext cx="271651" cy="271651"/>
          </a:xfrm>
          <a:prstGeom prst="rect">
            <a:avLst/>
          </a:prstGeom>
          <a:noFill/>
          <a:ln>
            <a:noFill/>
          </a:ln>
        </p:spPr>
      </p:pic>
      <p:sp>
        <p:nvSpPr>
          <p:cNvPr id="93" name="Google Shape;93;p14"/>
          <p:cNvSpPr txBox="1"/>
          <p:nvPr/>
        </p:nvSpPr>
        <p:spPr>
          <a:xfrm>
            <a:off x="3915025" y="2027035"/>
            <a:ext cx="10329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sans l’ordinateur</a:t>
            </a:r>
            <a:endParaRPr sz="800" dirty="0">
              <a:latin typeface="Lexend Deca"/>
              <a:ea typeface="Lexend Deca"/>
              <a:cs typeface="Lexend Deca"/>
              <a:sym typeface="Lexend Deca"/>
            </a:endParaRPr>
          </a:p>
        </p:txBody>
      </p:sp>
      <p:sp>
        <p:nvSpPr>
          <p:cNvPr id="94" name="Google Shape;94;p14"/>
          <p:cNvSpPr/>
          <p:nvPr/>
        </p:nvSpPr>
        <p:spPr>
          <a:xfrm>
            <a:off x="492750" y="4018998"/>
            <a:ext cx="6631200" cy="4963077"/>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5" name="Google Shape;95;p14"/>
          <p:cNvSpPr txBox="1"/>
          <p:nvPr/>
        </p:nvSpPr>
        <p:spPr>
          <a:xfrm>
            <a:off x="436049" y="3257636"/>
            <a:ext cx="6164775" cy="369302"/>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FR" sz="1200" b="1" dirty="0">
                <a:latin typeface="Lexend Deca"/>
                <a:ea typeface="Lexend Deca"/>
                <a:cs typeface="Lexend Deca"/>
                <a:sym typeface="Lexend Deca"/>
              </a:rPr>
              <a:t>L’ampoule - Découverte</a:t>
            </a:r>
            <a:endParaRPr sz="1200" b="1" dirty="0">
              <a:latin typeface="Lexend Deca"/>
              <a:ea typeface="Lexend Deca"/>
              <a:cs typeface="Lexend Deca"/>
              <a:sym typeface="Lexend Deca"/>
            </a:endParaRPr>
          </a:p>
        </p:txBody>
      </p:sp>
      <p:pic>
        <p:nvPicPr>
          <p:cNvPr id="96" name="Google Shape;96;p14"/>
          <p:cNvPicPr preferRelativeResize="0"/>
          <p:nvPr/>
        </p:nvPicPr>
        <p:blipFill>
          <a:blip r:embed="rId3">
            <a:alphaModFix/>
          </a:blip>
          <a:stretch>
            <a:fillRect/>
          </a:stretch>
        </p:blipFill>
        <p:spPr>
          <a:xfrm>
            <a:off x="492750" y="3626924"/>
            <a:ext cx="271651" cy="271651"/>
          </a:xfrm>
          <a:prstGeom prst="rect">
            <a:avLst/>
          </a:prstGeom>
          <a:noFill/>
          <a:ln>
            <a:noFill/>
          </a:ln>
        </p:spPr>
      </p:pic>
      <p:sp>
        <p:nvSpPr>
          <p:cNvPr id="97" name="Google Shape;97;p14"/>
          <p:cNvSpPr txBox="1"/>
          <p:nvPr/>
        </p:nvSpPr>
        <p:spPr>
          <a:xfrm>
            <a:off x="780150" y="3608861"/>
            <a:ext cx="19173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1"/>
              </a:buClr>
              <a:buSzPts val="1100"/>
              <a:buFont typeface="Arial"/>
              <a:buNone/>
            </a:pPr>
            <a:r>
              <a:rPr lang="fr" sz="800">
                <a:solidFill>
                  <a:schemeClr val="dk1"/>
                </a:solidFill>
                <a:latin typeface="Lexend Deca"/>
                <a:ea typeface="Lexend Deca"/>
                <a:cs typeface="Lexend Deca"/>
                <a:sym typeface="Lexend Deca"/>
              </a:rPr>
              <a:t>Avec l’animateur/animatrice</a:t>
            </a:r>
            <a:endParaRPr sz="800">
              <a:latin typeface="Lexend Deca"/>
              <a:ea typeface="Lexend Deca"/>
              <a:cs typeface="Lexend Deca"/>
              <a:sym typeface="Lexend Deca"/>
            </a:endParaRPr>
          </a:p>
        </p:txBody>
      </p:sp>
      <p:pic>
        <p:nvPicPr>
          <p:cNvPr id="98" name="Google Shape;98;p14"/>
          <p:cNvPicPr preferRelativeResize="0"/>
          <p:nvPr/>
        </p:nvPicPr>
        <p:blipFill>
          <a:blip r:embed="rId4">
            <a:alphaModFix/>
          </a:blip>
          <a:stretch>
            <a:fillRect/>
          </a:stretch>
        </p:blipFill>
        <p:spPr>
          <a:xfrm>
            <a:off x="2468900" y="3629198"/>
            <a:ext cx="271651" cy="271651"/>
          </a:xfrm>
          <a:prstGeom prst="rect">
            <a:avLst/>
          </a:prstGeom>
          <a:noFill/>
          <a:ln>
            <a:noFill/>
          </a:ln>
        </p:spPr>
      </p:pic>
      <p:sp>
        <p:nvSpPr>
          <p:cNvPr id="99" name="Google Shape;99;p14"/>
          <p:cNvSpPr txBox="1"/>
          <p:nvPr/>
        </p:nvSpPr>
        <p:spPr>
          <a:xfrm>
            <a:off x="2740550" y="3611136"/>
            <a:ext cx="7530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1h 15</a:t>
            </a:r>
            <a:endParaRPr sz="800" dirty="0">
              <a:latin typeface="Lexend Deca"/>
              <a:ea typeface="Lexend Deca"/>
              <a:cs typeface="Lexend Deca"/>
              <a:sym typeface="Lexend Deca"/>
            </a:endParaRPr>
          </a:p>
        </p:txBody>
      </p:sp>
      <p:sp>
        <p:nvSpPr>
          <p:cNvPr id="112" name="Google Shape;112;p14"/>
          <p:cNvSpPr/>
          <p:nvPr/>
        </p:nvSpPr>
        <p:spPr>
          <a:xfrm>
            <a:off x="160500" y="229350"/>
            <a:ext cx="7239000" cy="1178400"/>
          </a:xfrm>
          <a:prstGeom prst="rect">
            <a:avLst/>
          </a:prstGeom>
          <a:solidFill>
            <a:srgbClr val="FF9900"/>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15" name="Google Shape;115;p14"/>
          <p:cNvPicPr preferRelativeResize="0"/>
          <p:nvPr/>
        </p:nvPicPr>
        <p:blipFill rotWithShape="1">
          <a:blip r:embed="rId6">
            <a:alphaModFix/>
          </a:blip>
          <a:srcRect/>
          <a:stretch/>
        </p:blipFill>
        <p:spPr>
          <a:xfrm>
            <a:off x="285275" y="578698"/>
            <a:ext cx="486619" cy="486619"/>
          </a:xfrm>
          <a:prstGeom prst="rect">
            <a:avLst/>
          </a:prstGeom>
          <a:noFill/>
          <a:ln>
            <a:noFill/>
          </a:ln>
        </p:spPr>
      </p:pic>
      <p:pic>
        <p:nvPicPr>
          <p:cNvPr id="117" name="Google Shape;117;p14"/>
          <p:cNvPicPr preferRelativeResize="0"/>
          <p:nvPr/>
        </p:nvPicPr>
        <p:blipFill>
          <a:blip r:embed="rId7">
            <a:alphaModFix/>
          </a:blip>
          <a:stretch>
            <a:fillRect/>
          </a:stretch>
        </p:blipFill>
        <p:spPr>
          <a:xfrm>
            <a:off x="6456600" y="10010676"/>
            <a:ext cx="942900" cy="330022"/>
          </a:xfrm>
          <a:prstGeom prst="rect">
            <a:avLst/>
          </a:prstGeom>
          <a:noFill/>
          <a:ln>
            <a:noFill/>
          </a:ln>
        </p:spPr>
      </p:pic>
      <p:sp>
        <p:nvSpPr>
          <p:cNvPr id="34" name="ZoneTexte 33">
            <a:extLst>
              <a:ext uri="{FF2B5EF4-FFF2-40B4-BE49-F238E27FC236}">
                <a16:creationId xmlns:a16="http://schemas.microsoft.com/office/drawing/2014/main" id="{07F20130-98E2-413E-AA95-CAF1AFA6B4FC}"/>
              </a:ext>
            </a:extLst>
          </p:cNvPr>
          <p:cNvSpPr txBox="1"/>
          <p:nvPr/>
        </p:nvSpPr>
        <p:spPr>
          <a:xfrm>
            <a:off x="464075" y="2455250"/>
            <a:ext cx="6631200" cy="430887"/>
          </a:xfrm>
          <a:prstGeom prst="rect">
            <a:avLst/>
          </a:prstGeom>
          <a:noFill/>
        </p:spPr>
        <p:txBody>
          <a:bodyPr wrap="square" rtlCol="0">
            <a:spAutoFit/>
          </a:bodyPr>
          <a:lstStyle/>
          <a:p>
            <a:pPr marL="285750" indent="-285750">
              <a:buFont typeface="Arial" panose="020B0604020202020204" pitchFamily="34" charset="0"/>
              <a:buChar char="•"/>
            </a:pPr>
            <a:r>
              <a:rPr lang="fr-FR" sz="1100" dirty="0">
                <a:solidFill>
                  <a:schemeClr val="dk1"/>
                </a:solidFill>
                <a:latin typeface="Helvetica Neue"/>
              </a:rPr>
              <a:t>Distribuer des ampoules et présenter le symbole d’une ampoule et d’une source de tension</a:t>
            </a:r>
          </a:p>
          <a:p>
            <a:pPr marL="285750" indent="-285750">
              <a:buFont typeface="Arial" panose="020B0604020202020204" pitchFamily="34" charset="0"/>
              <a:buChar char="•"/>
            </a:pPr>
            <a:r>
              <a:rPr lang="fr-FR" sz="1100" dirty="0">
                <a:solidFill>
                  <a:schemeClr val="dk1"/>
                </a:solidFill>
                <a:latin typeface="Helvetica Neue"/>
              </a:rPr>
              <a:t>Questionner les apprenant.es sur le fonctionnement et l’usage des ampoules</a:t>
            </a:r>
          </a:p>
        </p:txBody>
      </p:sp>
      <p:sp>
        <p:nvSpPr>
          <p:cNvPr id="36" name="ZoneTexte 35">
            <a:extLst>
              <a:ext uri="{FF2B5EF4-FFF2-40B4-BE49-F238E27FC236}">
                <a16:creationId xmlns:a16="http://schemas.microsoft.com/office/drawing/2014/main" id="{889C3DD7-EB35-406D-AA95-966F911125F5}"/>
              </a:ext>
            </a:extLst>
          </p:cNvPr>
          <p:cNvSpPr txBox="1"/>
          <p:nvPr/>
        </p:nvSpPr>
        <p:spPr>
          <a:xfrm>
            <a:off x="494358" y="4029276"/>
            <a:ext cx="6631200" cy="5170646"/>
          </a:xfrm>
          <a:prstGeom prst="rect">
            <a:avLst/>
          </a:prstGeom>
          <a:noFill/>
        </p:spPr>
        <p:txBody>
          <a:bodyPr wrap="square" rtlCol="0">
            <a:spAutoFit/>
          </a:bodyPr>
          <a:lstStyle/>
          <a:p>
            <a:r>
              <a:rPr lang="fr-FR" sz="1100" b="1" u="sng" dirty="0">
                <a:solidFill>
                  <a:schemeClr val="dk1"/>
                </a:solidFill>
                <a:latin typeface="Helvetica Neue"/>
              </a:rPr>
              <a:t>1 Ampoule</a:t>
            </a:r>
          </a:p>
          <a:p>
            <a:pPr marL="285750" indent="-285750">
              <a:buFont typeface="Arial" panose="020B0604020202020204" pitchFamily="34" charset="0"/>
              <a:buChar char="•"/>
            </a:pPr>
            <a:r>
              <a:rPr lang="fr-FR" sz="1100" dirty="0">
                <a:solidFill>
                  <a:schemeClr val="dk1"/>
                </a:solidFill>
                <a:latin typeface="Helvetica Neue"/>
              </a:rPr>
              <a:t>Présenter le fonctionnement de l’alimentation stabilisée, sur le réglage de la tension (mettre un courant limite à 1A en amont et présenter le réglage de courant comme étant une sécurité à ne pas dépasser)</a:t>
            </a:r>
          </a:p>
          <a:p>
            <a:pPr marL="285750" indent="-285750">
              <a:buFont typeface="Arial" panose="020B0604020202020204" pitchFamily="34" charset="0"/>
              <a:buChar char="•"/>
            </a:pPr>
            <a:r>
              <a:rPr lang="fr-FR" sz="1100" dirty="0">
                <a:solidFill>
                  <a:schemeClr val="dk1"/>
                </a:solidFill>
                <a:latin typeface="Helvetica Neue"/>
              </a:rPr>
              <a:t>Distribuer une ampoule à chaque binôme et leur faire brancher sur l’alimentation qui sera dans un premier temps réglée à 0V</a:t>
            </a:r>
          </a:p>
          <a:p>
            <a:pPr marL="285750" indent="-285750">
              <a:buFont typeface="Arial" panose="020B0604020202020204" pitchFamily="34" charset="0"/>
              <a:buChar char="•"/>
            </a:pPr>
            <a:r>
              <a:rPr lang="fr-FR" sz="1100" dirty="0">
                <a:solidFill>
                  <a:schemeClr val="dk1"/>
                </a:solidFill>
                <a:latin typeface="Helvetica Neue"/>
              </a:rPr>
              <a:t>Faire réaliser un schéma et flécher les tensions et les courants </a:t>
            </a:r>
          </a:p>
          <a:p>
            <a:pPr marL="285750" indent="-285750">
              <a:buFont typeface="Arial" panose="020B0604020202020204" pitchFamily="34" charset="0"/>
              <a:buChar char="•"/>
            </a:pPr>
            <a:r>
              <a:rPr lang="fr-FR" sz="1100" dirty="0">
                <a:solidFill>
                  <a:schemeClr val="dk1"/>
                </a:solidFill>
                <a:latin typeface="Helvetica Neue"/>
              </a:rPr>
              <a:t>Faire ensuite monter la tension de l’alim de 0 à 4V par pas de 0,1V. Que se passe-t-il sur l’ampoule ?</a:t>
            </a:r>
          </a:p>
          <a:p>
            <a:pPr marL="285750" indent="-285750">
              <a:buFont typeface="Arial" panose="020B0604020202020204" pitchFamily="34" charset="0"/>
              <a:buChar char="•"/>
            </a:pPr>
            <a:r>
              <a:rPr lang="fr-FR" sz="1100" dirty="0">
                <a:solidFill>
                  <a:schemeClr val="dk1"/>
                </a:solidFill>
                <a:latin typeface="Helvetica Neue"/>
              </a:rPr>
              <a:t>Faire noter le courant consommée (affiché sur l’alimentation stabilisée) quand la tension est à 4V (~300mA) </a:t>
            </a:r>
          </a:p>
          <a:p>
            <a:pPr marL="285750" indent="-285750">
              <a:buFont typeface="Arial" panose="020B0604020202020204" pitchFamily="34" charset="0"/>
              <a:buChar char="•"/>
            </a:pPr>
            <a:r>
              <a:rPr lang="fr-FR" sz="1100" dirty="0">
                <a:solidFill>
                  <a:schemeClr val="dk1"/>
                </a:solidFill>
                <a:latin typeface="Helvetica Neue"/>
              </a:rPr>
              <a:t>Présenter la puissance et sa formule ( P = U x I ) et faire calculer la puissance consommée par une ampoule (4 x 0,3 = 1,2W)</a:t>
            </a:r>
          </a:p>
          <a:p>
            <a:pPr marL="285750" indent="-285750">
              <a:buFont typeface="Arial" panose="020B0604020202020204" pitchFamily="34" charset="0"/>
              <a:buChar char="•"/>
            </a:pPr>
            <a:endParaRPr lang="fr-FR" sz="1100" dirty="0">
              <a:solidFill>
                <a:schemeClr val="dk1"/>
              </a:solidFill>
              <a:latin typeface="Helvetica Neue"/>
            </a:endParaRPr>
          </a:p>
          <a:p>
            <a:r>
              <a:rPr lang="fr-FR" sz="1100" b="1" u="sng" dirty="0">
                <a:solidFill>
                  <a:schemeClr val="dk1"/>
                </a:solidFill>
                <a:latin typeface="Helvetica Neue"/>
              </a:rPr>
              <a:t>2 Ampoules en série </a:t>
            </a:r>
          </a:p>
          <a:p>
            <a:pPr marL="171450" indent="-171450">
              <a:buFont typeface="Arial" panose="020B0604020202020204" pitchFamily="34" charset="0"/>
              <a:buChar char="•"/>
            </a:pPr>
            <a:r>
              <a:rPr lang="fr-FR" sz="1100" dirty="0">
                <a:solidFill>
                  <a:schemeClr val="dk1"/>
                </a:solidFill>
                <a:latin typeface="Helvetica Neue"/>
              </a:rPr>
              <a:t>Rerégler l’alimentation à 0V</a:t>
            </a:r>
          </a:p>
          <a:p>
            <a:pPr marL="171450" indent="-171450">
              <a:buFont typeface="Arial" panose="020B0604020202020204" pitchFamily="34" charset="0"/>
              <a:buChar char="•"/>
            </a:pPr>
            <a:r>
              <a:rPr lang="fr-FR" sz="1100" dirty="0">
                <a:solidFill>
                  <a:schemeClr val="dk1"/>
                </a:solidFill>
                <a:latin typeface="Helvetica Neue"/>
              </a:rPr>
              <a:t>Distribuer une seconde ampoule et la faire brancher en série</a:t>
            </a:r>
          </a:p>
          <a:p>
            <a:pPr marL="171450" indent="-171450">
              <a:buFont typeface="Arial" panose="020B0604020202020204" pitchFamily="34" charset="0"/>
              <a:buChar char="•"/>
            </a:pPr>
            <a:r>
              <a:rPr lang="fr-FR" sz="1100" dirty="0">
                <a:solidFill>
                  <a:schemeClr val="dk1"/>
                </a:solidFill>
                <a:latin typeface="Helvetica Neue"/>
              </a:rPr>
              <a:t>Réaliser un schéma et flécher les tensions et le courant</a:t>
            </a:r>
          </a:p>
          <a:p>
            <a:pPr marL="171450" indent="-171450">
              <a:buFont typeface="Arial" panose="020B0604020202020204" pitchFamily="34" charset="0"/>
              <a:buChar char="•"/>
            </a:pPr>
            <a:r>
              <a:rPr lang="fr-FR" sz="1100" dirty="0">
                <a:solidFill>
                  <a:schemeClr val="dk1"/>
                </a:solidFill>
                <a:latin typeface="Helvetica Neue"/>
              </a:rPr>
              <a:t>Faire monter la tension de l’alimentation de 0 à 4V, à 4V que remarquez vous sur le lampes ?</a:t>
            </a:r>
          </a:p>
          <a:p>
            <a:pPr marL="171450" indent="-171450">
              <a:buFont typeface="Arial" panose="020B0604020202020204" pitchFamily="34" charset="0"/>
              <a:buChar char="•"/>
            </a:pPr>
            <a:r>
              <a:rPr lang="fr-FR" sz="1100" dirty="0">
                <a:solidFill>
                  <a:schemeClr val="dk1"/>
                </a:solidFill>
                <a:latin typeface="Helvetica Neue"/>
              </a:rPr>
              <a:t>Noter le courant consommé (213mA) </a:t>
            </a:r>
          </a:p>
          <a:p>
            <a:pPr marL="171450" indent="-171450">
              <a:buFont typeface="Arial" panose="020B0604020202020204" pitchFamily="34" charset="0"/>
              <a:buChar char="•"/>
            </a:pPr>
            <a:r>
              <a:rPr lang="fr-FR" sz="1100" dirty="0">
                <a:solidFill>
                  <a:schemeClr val="dk1"/>
                </a:solidFill>
                <a:latin typeface="Helvetica Neue"/>
              </a:rPr>
              <a:t>Distribuer un multimètre et le mettre en voltmètre pour réaliser des mesures de tension sur chaque ampoules et sur l’alimentation. (2V + 2V = 4V)</a:t>
            </a:r>
          </a:p>
          <a:p>
            <a:pPr marL="171450" indent="-171450">
              <a:buFont typeface="Arial" panose="020B0604020202020204" pitchFamily="34" charset="0"/>
              <a:buChar char="•"/>
            </a:pPr>
            <a:r>
              <a:rPr lang="fr-FR" sz="1100" dirty="0">
                <a:solidFill>
                  <a:schemeClr val="dk1"/>
                </a:solidFill>
                <a:latin typeface="Helvetica Neue"/>
              </a:rPr>
              <a:t>Faire monter la tension jusqu’à 8V. Quid de l’état des lampes ? </a:t>
            </a:r>
          </a:p>
          <a:p>
            <a:pPr marL="171450" indent="-171450">
              <a:buFont typeface="Arial" panose="020B0604020202020204" pitchFamily="34" charset="0"/>
              <a:buChar char="•"/>
            </a:pPr>
            <a:r>
              <a:rPr lang="fr-FR" sz="1100" dirty="0">
                <a:solidFill>
                  <a:schemeClr val="dk1"/>
                </a:solidFill>
                <a:latin typeface="Helvetica Neue"/>
              </a:rPr>
              <a:t>Noter le courant et refaire les mesures de tensions (4V+V = 8V)</a:t>
            </a:r>
          </a:p>
          <a:p>
            <a:pPr marL="171450" indent="-171450">
              <a:buFont typeface="Arial" panose="020B0604020202020204" pitchFamily="34" charset="0"/>
              <a:buChar char="•"/>
            </a:pPr>
            <a:r>
              <a:rPr lang="fr-FR" sz="1100" dirty="0">
                <a:solidFill>
                  <a:schemeClr val="dk1"/>
                </a:solidFill>
                <a:latin typeface="Helvetica Neue"/>
              </a:rPr>
              <a:t>Comment les ampoules se répartissent la tension totale de l’alimentation ? (Somme  tensions ampoules =  tension de l'alimentation)</a:t>
            </a:r>
          </a:p>
          <a:p>
            <a:pPr marL="171450" indent="-171450">
              <a:buFont typeface="Arial" panose="020B0604020202020204" pitchFamily="34" charset="0"/>
              <a:buChar char="•"/>
            </a:pPr>
            <a:r>
              <a:rPr lang="fr-FR" sz="1100" dirty="0">
                <a:solidFill>
                  <a:schemeClr val="dk1"/>
                </a:solidFill>
                <a:latin typeface="Helvetica Neue"/>
              </a:rPr>
              <a:t>Calculer la puissance.</a:t>
            </a:r>
          </a:p>
          <a:p>
            <a:pPr marL="171450" indent="-171450">
              <a:buFont typeface="Arial" panose="020B0604020202020204" pitchFamily="34" charset="0"/>
              <a:buChar char="•"/>
            </a:pPr>
            <a:r>
              <a:rPr lang="fr-FR" sz="1100" dirty="0">
                <a:solidFill>
                  <a:schemeClr val="dk1"/>
                </a:solidFill>
                <a:latin typeface="Helvetica Neue"/>
              </a:rPr>
              <a:t>Comparer les résultats au premier montage</a:t>
            </a:r>
          </a:p>
          <a:p>
            <a:pPr marL="171450" indent="-171450">
              <a:buFont typeface="Arial" panose="020B0604020202020204" pitchFamily="34" charset="0"/>
              <a:buChar char="•"/>
            </a:pPr>
            <a:endParaRPr lang="fr-FR" sz="1100" dirty="0">
              <a:solidFill>
                <a:schemeClr val="dk1"/>
              </a:solidFill>
              <a:latin typeface="Helvetica Neue"/>
            </a:endParaRPr>
          </a:p>
          <a:p>
            <a:pPr marL="171450" indent="-171450">
              <a:buFont typeface="Arial" panose="020B0604020202020204" pitchFamily="34" charset="0"/>
              <a:buChar char="•"/>
            </a:pPr>
            <a:endParaRPr lang="fr-FR" sz="1100" dirty="0">
              <a:solidFill>
                <a:schemeClr val="dk1"/>
              </a:solidFill>
              <a:latin typeface="Helvetica Neue"/>
            </a:endParaRPr>
          </a:p>
        </p:txBody>
      </p:sp>
      <p:pic>
        <p:nvPicPr>
          <p:cNvPr id="45" name="Google Shape;92;p14">
            <a:extLst>
              <a:ext uri="{FF2B5EF4-FFF2-40B4-BE49-F238E27FC236}">
                <a16:creationId xmlns:a16="http://schemas.microsoft.com/office/drawing/2014/main" id="{FA838267-067F-4E42-AECC-EBFD0C08A646}"/>
              </a:ext>
            </a:extLst>
          </p:cNvPr>
          <p:cNvPicPr preferRelativeResize="0"/>
          <p:nvPr/>
        </p:nvPicPr>
        <p:blipFill>
          <a:blip r:embed="rId5">
            <a:alphaModFix/>
          </a:blip>
          <a:stretch>
            <a:fillRect/>
          </a:stretch>
        </p:blipFill>
        <p:spPr>
          <a:xfrm>
            <a:off x="3643375" y="3612797"/>
            <a:ext cx="271651" cy="271651"/>
          </a:xfrm>
          <a:prstGeom prst="rect">
            <a:avLst/>
          </a:prstGeom>
          <a:noFill/>
          <a:ln>
            <a:noFill/>
          </a:ln>
        </p:spPr>
      </p:pic>
      <p:sp>
        <p:nvSpPr>
          <p:cNvPr id="46" name="Google Shape;93;p14">
            <a:extLst>
              <a:ext uri="{FF2B5EF4-FFF2-40B4-BE49-F238E27FC236}">
                <a16:creationId xmlns:a16="http://schemas.microsoft.com/office/drawing/2014/main" id="{21842C2C-8C2A-44AD-A752-53A0054B2382}"/>
              </a:ext>
            </a:extLst>
          </p:cNvPr>
          <p:cNvSpPr txBox="1"/>
          <p:nvPr/>
        </p:nvSpPr>
        <p:spPr>
          <a:xfrm>
            <a:off x="3915025" y="3594722"/>
            <a:ext cx="10329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sans l’ordinateur</a:t>
            </a:r>
            <a:endParaRPr sz="800" dirty="0">
              <a:latin typeface="Lexend Deca"/>
              <a:ea typeface="Lexend Deca"/>
              <a:cs typeface="Lexend Deca"/>
              <a:sym typeface="Lexend Deca"/>
            </a:endParaRPr>
          </a:p>
        </p:txBody>
      </p:sp>
      <p:sp>
        <p:nvSpPr>
          <p:cNvPr id="49" name="Google Shape;77;p13">
            <a:extLst>
              <a:ext uri="{FF2B5EF4-FFF2-40B4-BE49-F238E27FC236}">
                <a16:creationId xmlns:a16="http://schemas.microsoft.com/office/drawing/2014/main" id="{5F018248-0DB7-466A-B669-D273AEBD3BBE}"/>
              </a:ext>
            </a:extLst>
          </p:cNvPr>
          <p:cNvSpPr txBox="1"/>
          <p:nvPr/>
        </p:nvSpPr>
        <p:spPr>
          <a:xfrm>
            <a:off x="848051" y="342575"/>
            <a:ext cx="6488700" cy="369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fr" sz="1200" b="1" dirty="0">
                <a:solidFill>
                  <a:srgbClr val="FFFFFF"/>
                </a:solidFill>
                <a:latin typeface="Helvetica Neue"/>
                <a:ea typeface="Helvetica Neue"/>
                <a:cs typeface="Helvetica Neue"/>
                <a:sym typeface="Helvetica Neue"/>
              </a:rPr>
              <a:t>MODULE TECHNIQUE – </a:t>
            </a:r>
            <a:r>
              <a:rPr lang="fr-FR" sz="1200" b="1" dirty="0">
                <a:solidFill>
                  <a:srgbClr val="FFFFFF"/>
                </a:solidFill>
                <a:latin typeface="Helvetica Neue"/>
                <a:ea typeface="Helvetica Neue"/>
                <a:cs typeface="Helvetica Neue"/>
                <a:sym typeface="Helvetica Neue"/>
              </a:rPr>
              <a:t>É</a:t>
            </a:r>
            <a:r>
              <a:rPr lang="fr" sz="1200" b="1" dirty="0">
                <a:solidFill>
                  <a:srgbClr val="FFFFFF"/>
                </a:solidFill>
                <a:latin typeface="Helvetica Neue"/>
                <a:ea typeface="Helvetica Neue"/>
                <a:cs typeface="Helvetica Neue"/>
                <a:sym typeface="Helvetica Neue"/>
              </a:rPr>
              <a:t>lectronique – </a:t>
            </a:r>
            <a:r>
              <a:rPr lang="fr-FR" sz="1200" b="1" dirty="0">
                <a:solidFill>
                  <a:srgbClr val="FFFFFF"/>
                </a:solidFill>
                <a:latin typeface="Helvetica Neue"/>
                <a:ea typeface="Helvetica Neue"/>
                <a:cs typeface="Helvetica Neue"/>
                <a:sym typeface="Helvetica Neue"/>
              </a:rPr>
              <a:t>Les lois de l’électricité</a:t>
            </a:r>
            <a:endParaRPr sz="1200" b="1" i="0" u="none" strike="noStrike" cap="none" dirty="0">
              <a:solidFill>
                <a:srgbClr val="FFFFFF"/>
              </a:solidFill>
              <a:latin typeface="Helvetica Neue"/>
              <a:ea typeface="Helvetica Neue"/>
              <a:cs typeface="Helvetica Neue"/>
              <a:sym typeface="Helvetica Neue"/>
            </a:endParaRPr>
          </a:p>
        </p:txBody>
      </p:sp>
      <p:sp>
        <p:nvSpPr>
          <p:cNvPr id="50" name="Google Shape;80;p13">
            <a:extLst>
              <a:ext uri="{FF2B5EF4-FFF2-40B4-BE49-F238E27FC236}">
                <a16:creationId xmlns:a16="http://schemas.microsoft.com/office/drawing/2014/main" id="{9A27B574-7B75-4AE6-9F84-CDF5D83EF297}"/>
              </a:ext>
            </a:extLst>
          </p:cNvPr>
          <p:cNvSpPr txBox="1"/>
          <p:nvPr/>
        </p:nvSpPr>
        <p:spPr>
          <a:xfrm>
            <a:off x="826488" y="666775"/>
            <a:ext cx="55530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100" dirty="0">
                <a:solidFill>
                  <a:srgbClr val="FFFFFF"/>
                </a:solidFill>
                <a:latin typeface="Helvetica Neue"/>
                <a:ea typeface="Helvetica Neue"/>
                <a:cs typeface="Helvetica Neue"/>
                <a:sym typeface="Helvetica Neue"/>
              </a:rPr>
              <a:t>Compétences developées : 6, 7, 8, 10</a:t>
            </a:r>
            <a:endParaRPr sz="1100" dirty="0">
              <a:solidFill>
                <a:srgbClr val="FFFFFF"/>
              </a:solidFill>
              <a:latin typeface="Helvetica Neue"/>
              <a:ea typeface="Helvetica Neue"/>
              <a:cs typeface="Helvetica Neue"/>
              <a:sym typeface="Helvetica Neue"/>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94" name="Google Shape;94;p14"/>
          <p:cNvSpPr/>
          <p:nvPr/>
        </p:nvSpPr>
        <p:spPr>
          <a:xfrm>
            <a:off x="492750" y="2385469"/>
            <a:ext cx="6631200" cy="3615282"/>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5" name="Google Shape;95;p14"/>
          <p:cNvSpPr txBox="1"/>
          <p:nvPr/>
        </p:nvSpPr>
        <p:spPr>
          <a:xfrm>
            <a:off x="436049" y="1646878"/>
            <a:ext cx="6164775" cy="369302"/>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FR" sz="1200" b="1" dirty="0">
                <a:latin typeface="Lexend Deca"/>
                <a:ea typeface="Lexend Deca"/>
                <a:cs typeface="Lexend Deca"/>
                <a:sym typeface="Lexend Deca"/>
              </a:rPr>
              <a:t>L’ampoule – Découverte (suite)</a:t>
            </a:r>
            <a:endParaRPr sz="1200" b="1" dirty="0">
              <a:latin typeface="Lexend Deca"/>
              <a:ea typeface="Lexend Deca"/>
              <a:cs typeface="Lexend Deca"/>
              <a:sym typeface="Lexend Deca"/>
            </a:endParaRPr>
          </a:p>
        </p:txBody>
      </p:sp>
      <p:pic>
        <p:nvPicPr>
          <p:cNvPr id="96" name="Google Shape;96;p14"/>
          <p:cNvPicPr preferRelativeResize="0"/>
          <p:nvPr/>
        </p:nvPicPr>
        <p:blipFill>
          <a:blip r:embed="rId3">
            <a:alphaModFix/>
          </a:blip>
          <a:stretch>
            <a:fillRect/>
          </a:stretch>
        </p:blipFill>
        <p:spPr>
          <a:xfrm>
            <a:off x="492750" y="2016166"/>
            <a:ext cx="271651" cy="271651"/>
          </a:xfrm>
          <a:prstGeom prst="rect">
            <a:avLst/>
          </a:prstGeom>
          <a:noFill/>
          <a:ln>
            <a:noFill/>
          </a:ln>
        </p:spPr>
      </p:pic>
      <p:sp>
        <p:nvSpPr>
          <p:cNvPr id="97" name="Google Shape;97;p14"/>
          <p:cNvSpPr txBox="1"/>
          <p:nvPr/>
        </p:nvSpPr>
        <p:spPr>
          <a:xfrm>
            <a:off x="780150" y="1998103"/>
            <a:ext cx="19173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1"/>
              </a:buClr>
              <a:buSzPts val="1100"/>
              <a:buFont typeface="Arial"/>
              <a:buNone/>
            </a:pPr>
            <a:r>
              <a:rPr lang="fr" sz="800">
                <a:solidFill>
                  <a:schemeClr val="dk1"/>
                </a:solidFill>
                <a:latin typeface="Lexend Deca"/>
                <a:ea typeface="Lexend Deca"/>
                <a:cs typeface="Lexend Deca"/>
                <a:sym typeface="Lexend Deca"/>
              </a:rPr>
              <a:t>Avec l’animateur/animatrice</a:t>
            </a:r>
            <a:endParaRPr sz="800">
              <a:latin typeface="Lexend Deca"/>
              <a:ea typeface="Lexend Deca"/>
              <a:cs typeface="Lexend Deca"/>
              <a:sym typeface="Lexend Deca"/>
            </a:endParaRPr>
          </a:p>
        </p:txBody>
      </p:sp>
      <p:pic>
        <p:nvPicPr>
          <p:cNvPr id="98" name="Google Shape;98;p14"/>
          <p:cNvPicPr preferRelativeResize="0"/>
          <p:nvPr/>
        </p:nvPicPr>
        <p:blipFill>
          <a:blip r:embed="rId4">
            <a:alphaModFix/>
          </a:blip>
          <a:stretch>
            <a:fillRect/>
          </a:stretch>
        </p:blipFill>
        <p:spPr>
          <a:xfrm>
            <a:off x="2468900" y="2018440"/>
            <a:ext cx="271651" cy="271651"/>
          </a:xfrm>
          <a:prstGeom prst="rect">
            <a:avLst/>
          </a:prstGeom>
          <a:noFill/>
          <a:ln>
            <a:noFill/>
          </a:ln>
        </p:spPr>
      </p:pic>
      <p:sp>
        <p:nvSpPr>
          <p:cNvPr id="99" name="Google Shape;99;p14"/>
          <p:cNvSpPr txBox="1"/>
          <p:nvPr/>
        </p:nvSpPr>
        <p:spPr>
          <a:xfrm>
            <a:off x="2740550" y="2000378"/>
            <a:ext cx="7530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1h 15</a:t>
            </a:r>
            <a:endParaRPr sz="800" dirty="0">
              <a:latin typeface="Lexend Deca"/>
              <a:ea typeface="Lexend Deca"/>
              <a:cs typeface="Lexend Deca"/>
              <a:sym typeface="Lexend Deca"/>
            </a:endParaRPr>
          </a:p>
        </p:txBody>
      </p:sp>
      <p:grpSp>
        <p:nvGrpSpPr>
          <p:cNvPr id="2" name="Groupe 1">
            <a:extLst>
              <a:ext uri="{FF2B5EF4-FFF2-40B4-BE49-F238E27FC236}">
                <a16:creationId xmlns:a16="http://schemas.microsoft.com/office/drawing/2014/main" id="{1A6D64DF-B2CC-4AD4-A8BE-0B7F5BC9F941}"/>
              </a:ext>
            </a:extLst>
          </p:cNvPr>
          <p:cNvGrpSpPr/>
          <p:nvPr/>
        </p:nvGrpSpPr>
        <p:grpSpPr>
          <a:xfrm>
            <a:off x="697325" y="5428443"/>
            <a:ext cx="2456776" cy="307801"/>
            <a:chOff x="519492" y="6811585"/>
            <a:chExt cx="2456776" cy="307801"/>
          </a:xfrm>
        </p:grpSpPr>
        <p:pic>
          <p:nvPicPr>
            <p:cNvPr id="101" name="Google Shape;101;p14"/>
            <p:cNvPicPr preferRelativeResize="0"/>
            <p:nvPr/>
          </p:nvPicPr>
          <p:blipFill>
            <a:blip r:embed="rId5">
              <a:alphaModFix/>
            </a:blip>
            <a:stretch>
              <a:fillRect/>
            </a:stretch>
          </p:blipFill>
          <p:spPr>
            <a:xfrm>
              <a:off x="519492" y="6811585"/>
              <a:ext cx="307800" cy="307800"/>
            </a:xfrm>
            <a:prstGeom prst="rect">
              <a:avLst/>
            </a:prstGeom>
            <a:noFill/>
            <a:ln>
              <a:noFill/>
            </a:ln>
          </p:spPr>
        </p:pic>
        <p:sp>
          <p:nvSpPr>
            <p:cNvPr id="102" name="Google Shape;102;p14"/>
            <p:cNvSpPr txBox="1"/>
            <p:nvPr/>
          </p:nvSpPr>
          <p:spPr>
            <a:xfrm>
              <a:off x="779668" y="6811586"/>
              <a:ext cx="21966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Conseils pour l’animation de cette partie</a:t>
              </a:r>
              <a:endParaRPr sz="800" dirty="0">
                <a:latin typeface="Lexend Deca"/>
                <a:ea typeface="Lexend Deca"/>
                <a:cs typeface="Lexend Deca"/>
                <a:sym typeface="Lexend Deca"/>
              </a:endParaRPr>
            </a:p>
          </p:txBody>
        </p:sp>
      </p:grpSp>
      <p:sp>
        <p:nvSpPr>
          <p:cNvPr id="112" name="Google Shape;112;p14"/>
          <p:cNvSpPr/>
          <p:nvPr/>
        </p:nvSpPr>
        <p:spPr>
          <a:xfrm>
            <a:off x="160500" y="229350"/>
            <a:ext cx="7239000" cy="1178400"/>
          </a:xfrm>
          <a:prstGeom prst="rect">
            <a:avLst/>
          </a:prstGeom>
          <a:solidFill>
            <a:srgbClr val="FF9900"/>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15" name="Google Shape;115;p14"/>
          <p:cNvPicPr preferRelativeResize="0"/>
          <p:nvPr/>
        </p:nvPicPr>
        <p:blipFill rotWithShape="1">
          <a:blip r:embed="rId6">
            <a:alphaModFix/>
          </a:blip>
          <a:srcRect/>
          <a:stretch/>
        </p:blipFill>
        <p:spPr>
          <a:xfrm>
            <a:off x="285275" y="578698"/>
            <a:ext cx="486619" cy="486619"/>
          </a:xfrm>
          <a:prstGeom prst="rect">
            <a:avLst/>
          </a:prstGeom>
          <a:noFill/>
          <a:ln>
            <a:noFill/>
          </a:ln>
        </p:spPr>
      </p:pic>
      <p:pic>
        <p:nvPicPr>
          <p:cNvPr id="117" name="Google Shape;117;p14"/>
          <p:cNvPicPr preferRelativeResize="0"/>
          <p:nvPr/>
        </p:nvPicPr>
        <p:blipFill>
          <a:blip r:embed="rId7">
            <a:alphaModFix/>
          </a:blip>
          <a:stretch>
            <a:fillRect/>
          </a:stretch>
        </p:blipFill>
        <p:spPr>
          <a:xfrm>
            <a:off x="6456600" y="10010676"/>
            <a:ext cx="942900" cy="330022"/>
          </a:xfrm>
          <a:prstGeom prst="rect">
            <a:avLst/>
          </a:prstGeom>
          <a:noFill/>
          <a:ln>
            <a:noFill/>
          </a:ln>
        </p:spPr>
      </p:pic>
      <p:sp>
        <p:nvSpPr>
          <p:cNvPr id="36" name="ZoneTexte 35">
            <a:extLst>
              <a:ext uri="{FF2B5EF4-FFF2-40B4-BE49-F238E27FC236}">
                <a16:creationId xmlns:a16="http://schemas.microsoft.com/office/drawing/2014/main" id="{889C3DD7-EB35-406D-AA95-966F911125F5}"/>
              </a:ext>
            </a:extLst>
          </p:cNvPr>
          <p:cNvSpPr txBox="1"/>
          <p:nvPr/>
        </p:nvSpPr>
        <p:spPr>
          <a:xfrm>
            <a:off x="494358" y="2479619"/>
            <a:ext cx="6631200" cy="3139321"/>
          </a:xfrm>
          <a:prstGeom prst="rect">
            <a:avLst/>
          </a:prstGeom>
          <a:noFill/>
        </p:spPr>
        <p:txBody>
          <a:bodyPr wrap="square" rtlCol="0">
            <a:spAutoFit/>
          </a:bodyPr>
          <a:lstStyle/>
          <a:p>
            <a:r>
              <a:rPr lang="fr-FR" sz="1100" b="1" u="sng" dirty="0">
                <a:solidFill>
                  <a:schemeClr val="dk1"/>
                </a:solidFill>
                <a:latin typeface="Helvetica Neue"/>
              </a:rPr>
              <a:t>2 Ampoules en parallèle </a:t>
            </a:r>
          </a:p>
          <a:p>
            <a:pPr marL="285750" indent="-285750">
              <a:buFont typeface="Arial" panose="020B0604020202020204" pitchFamily="34" charset="0"/>
              <a:buChar char="•"/>
            </a:pPr>
            <a:r>
              <a:rPr lang="fr-FR" sz="1100" dirty="0">
                <a:solidFill>
                  <a:schemeClr val="dk1"/>
                </a:solidFill>
                <a:latin typeface="Helvetica Neue"/>
              </a:rPr>
              <a:t>Rerégler l’alimentation à 4V</a:t>
            </a:r>
          </a:p>
          <a:p>
            <a:pPr marL="285750" indent="-285750">
              <a:buFont typeface="Arial" panose="020B0604020202020204" pitchFamily="34" charset="0"/>
              <a:buChar char="•"/>
            </a:pPr>
            <a:r>
              <a:rPr lang="fr-FR" sz="1100" dirty="0">
                <a:solidFill>
                  <a:schemeClr val="dk1"/>
                </a:solidFill>
                <a:latin typeface="Helvetica Neue"/>
              </a:rPr>
              <a:t>Faire brancher les 2 ampoules côte à côte, réaliser un schéma et noter les tensions et les courants</a:t>
            </a:r>
          </a:p>
          <a:p>
            <a:pPr marL="285750" indent="-285750">
              <a:buFont typeface="Arial" panose="020B0604020202020204" pitchFamily="34" charset="0"/>
              <a:buChar char="•"/>
            </a:pPr>
            <a:r>
              <a:rPr lang="fr-FR" sz="1100" dirty="0">
                <a:solidFill>
                  <a:schemeClr val="dk1"/>
                </a:solidFill>
                <a:latin typeface="Helvetica Neue"/>
              </a:rPr>
              <a:t>Noter le courant et mesurer les tensions (600mA 4V)</a:t>
            </a:r>
          </a:p>
          <a:p>
            <a:pPr marL="285750" indent="-285750">
              <a:buFont typeface="Arial" panose="020B0604020202020204" pitchFamily="34" charset="0"/>
              <a:buChar char="•"/>
            </a:pPr>
            <a:r>
              <a:rPr lang="fr-FR" sz="1100" dirty="0">
                <a:solidFill>
                  <a:schemeClr val="dk1"/>
                </a:solidFill>
                <a:latin typeface="Helvetica Neue"/>
              </a:rPr>
              <a:t>Calculer la puissance</a:t>
            </a:r>
          </a:p>
          <a:p>
            <a:pPr marL="285750" indent="-285750">
              <a:buFont typeface="Arial" panose="020B0604020202020204" pitchFamily="34" charset="0"/>
              <a:buChar char="•"/>
            </a:pPr>
            <a:r>
              <a:rPr lang="fr-FR" sz="1100" dirty="0">
                <a:solidFill>
                  <a:schemeClr val="dk1"/>
                </a:solidFill>
                <a:latin typeface="Helvetica Neue"/>
              </a:rPr>
              <a:t>Comparer au premier montage</a:t>
            </a:r>
          </a:p>
          <a:p>
            <a:pPr marL="285750" indent="-285750">
              <a:buFont typeface="Arial" panose="020B0604020202020204" pitchFamily="34" charset="0"/>
              <a:buChar char="•"/>
            </a:pPr>
            <a:r>
              <a:rPr lang="fr-FR" sz="1100" dirty="0">
                <a:solidFill>
                  <a:schemeClr val="dk1"/>
                </a:solidFill>
                <a:latin typeface="Helvetica Neue"/>
              </a:rPr>
              <a:t>Si l’on devait rajouter une ampoule en parallèle quel serait les tensions, courant et puissance ?</a:t>
            </a:r>
          </a:p>
          <a:p>
            <a:pPr marL="285750" indent="-285750">
              <a:buFont typeface="Arial" panose="020B0604020202020204" pitchFamily="34" charset="0"/>
              <a:buChar char="•"/>
            </a:pPr>
            <a:r>
              <a:rPr lang="fr-FR" sz="1100" dirty="0">
                <a:solidFill>
                  <a:schemeClr val="dk1"/>
                </a:solidFill>
                <a:latin typeface="Helvetica Neue"/>
              </a:rPr>
              <a:t>Réaliser le montage et vérifier les résultats</a:t>
            </a:r>
          </a:p>
          <a:p>
            <a:pPr marL="285750" indent="-285750">
              <a:buFont typeface="Arial" panose="020B0604020202020204" pitchFamily="34" charset="0"/>
              <a:buChar char="•"/>
            </a:pPr>
            <a:endParaRPr lang="fr-FR" sz="1100" dirty="0">
              <a:solidFill>
                <a:schemeClr val="dk1"/>
              </a:solidFill>
              <a:latin typeface="Helvetica Neue"/>
            </a:endParaRPr>
          </a:p>
          <a:p>
            <a:pPr marL="285750" indent="-285750">
              <a:buFont typeface="Arial" panose="020B0604020202020204" pitchFamily="34" charset="0"/>
              <a:buChar char="•"/>
            </a:pPr>
            <a:endParaRPr lang="fr-FR" sz="1100" dirty="0">
              <a:solidFill>
                <a:schemeClr val="dk1"/>
              </a:solidFill>
              <a:latin typeface="Helvetica Neue"/>
            </a:endParaRPr>
          </a:p>
          <a:p>
            <a:r>
              <a:rPr lang="fr-FR" sz="1100" b="1" u="sng" dirty="0">
                <a:solidFill>
                  <a:schemeClr val="dk1"/>
                </a:solidFill>
                <a:latin typeface="Helvetica Neue"/>
              </a:rPr>
              <a:t>2 Ampoules en série + 1 parallèle</a:t>
            </a:r>
          </a:p>
          <a:p>
            <a:pPr marL="171450" indent="-171450">
              <a:buFont typeface="Arial" panose="020B0604020202020204" pitchFamily="34" charset="0"/>
              <a:buChar char="•"/>
            </a:pPr>
            <a:r>
              <a:rPr lang="fr-FR" sz="1100" dirty="0">
                <a:solidFill>
                  <a:schemeClr val="dk1"/>
                </a:solidFill>
                <a:latin typeface="Helvetica Neue"/>
              </a:rPr>
              <a:t>Rerégler l’alimentation à 4V</a:t>
            </a:r>
          </a:p>
          <a:p>
            <a:pPr marL="171450" indent="-171450">
              <a:buFont typeface="Arial" panose="020B0604020202020204" pitchFamily="34" charset="0"/>
              <a:buChar char="•"/>
            </a:pPr>
            <a:r>
              <a:rPr lang="fr-FR" sz="1100" dirty="0">
                <a:solidFill>
                  <a:schemeClr val="dk1"/>
                </a:solidFill>
                <a:latin typeface="Helvetica Neue"/>
              </a:rPr>
              <a:t>Réaliser le schéma de 2 ampoules en série et une en parallèle, flécher et nommer tensions et courant</a:t>
            </a:r>
          </a:p>
          <a:p>
            <a:pPr marL="171450" indent="-171450">
              <a:buFont typeface="Arial" panose="020B0604020202020204" pitchFamily="34" charset="0"/>
              <a:buChar char="•"/>
            </a:pPr>
            <a:r>
              <a:rPr lang="fr-FR" sz="1100" dirty="0">
                <a:solidFill>
                  <a:schemeClr val="dk1"/>
                </a:solidFill>
                <a:latin typeface="Helvetica Neue"/>
              </a:rPr>
              <a:t>Noter et mesurer tensions et courant.</a:t>
            </a:r>
          </a:p>
          <a:p>
            <a:pPr marL="171450" indent="-171450">
              <a:buFont typeface="Arial" panose="020B0604020202020204" pitchFamily="34" charset="0"/>
              <a:buChar char="•"/>
            </a:pPr>
            <a:r>
              <a:rPr lang="fr-FR" sz="1100" dirty="0">
                <a:solidFill>
                  <a:schemeClr val="dk1"/>
                </a:solidFill>
                <a:latin typeface="Helvetica Neue"/>
              </a:rPr>
              <a:t>Comparer ce montage aux deux précédents</a:t>
            </a:r>
          </a:p>
          <a:p>
            <a:pPr marL="171450" indent="-171450">
              <a:buFont typeface="Arial" panose="020B0604020202020204" pitchFamily="34" charset="0"/>
              <a:buChar char="•"/>
            </a:pPr>
            <a:endParaRPr lang="fr-FR" sz="1100" dirty="0">
              <a:solidFill>
                <a:schemeClr val="dk1"/>
              </a:solidFill>
              <a:latin typeface="Helvetica Neue"/>
            </a:endParaRPr>
          </a:p>
          <a:p>
            <a:pPr marL="171450" indent="-171450">
              <a:buFont typeface="Arial" panose="020B0604020202020204" pitchFamily="34" charset="0"/>
              <a:buChar char="•"/>
            </a:pPr>
            <a:endParaRPr lang="fr-FR" sz="1100" dirty="0">
              <a:solidFill>
                <a:schemeClr val="dk1"/>
              </a:solidFill>
              <a:latin typeface="Helvetica Neue"/>
            </a:endParaRPr>
          </a:p>
        </p:txBody>
      </p:sp>
      <p:sp>
        <p:nvSpPr>
          <p:cNvPr id="38" name="ZoneTexte 37">
            <a:extLst>
              <a:ext uri="{FF2B5EF4-FFF2-40B4-BE49-F238E27FC236}">
                <a16:creationId xmlns:a16="http://schemas.microsoft.com/office/drawing/2014/main" id="{CE87B71E-174F-44EE-8451-760937D54D30}"/>
              </a:ext>
            </a:extLst>
          </p:cNvPr>
          <p:cNvSpPr txBox="1"/>
          <p:nvPr/>
        </p:nvSpPr>
        <p:spPr>
          <a:xfrm>
            <a:off x="3033500" y="5357330"/>
            <a:ext cx="4090450" cy="523220"/>
          </a:xfrm>
          <a:prstGeom prst="rect">
            <a:avLst/>
          </a:prstGeom>
          <a:noFill/>
        </p:spPr>
        <p:txBody>
          <a:bodyPr wrap="square">
            <a:spAutoFit/>
          </a:bodyPr>
          <a:lstStyle/>
          <a:p>
            <a:r>
              <a:rPr lang="fr-FR" sz="700" dirty="0"/>
              <a:t>La notion de fléchage de courant et tensions sur les schémas peut être compliquée à aborder et peux dans un premier temps faire l’objet d’une démonstration avant de mettre les apprenant.es en position de faire. De plus l’utilisation d’une calculatrice pour le calcul de la puissance peux être difficile pour certain et peux également faire l’objet d’une démonstration.</a:t>
            </a:r>
          </a:p>
        </p:txBody>
      </p:sp>
      <p:pic>
        <p:nvPicPr>
          <p:cNvPr id="45" name="Google Shape;92;p14">
            <a:extLst>
              <a:ext uri="{FF2B5EF4-FFF2-40B4-BE49-F238E27FC236}">
                <a16:creationId xmlns:a16="http://schemas.microsoft.com/office/drawing/2014/main" id="{FA838267-067F-4E42-AECC-EBFD0C08A646}"/>
              </a:ext>
            </a:extLst>
          </p:cNvPr>
          <p:cNvPicPr preferRelativeResize="0"/>
          <p:nvPr/>
        </p:nvPicPr>
        <p:blipFill>
          <a:blip r:embed="rId8">
            <a:alphaModFix/>
          </a:blip>
          <a:stretch>
            <a:fillRect/>
          </a:stretch>
        </p:blipFill>
        <p:spPr>
          <a:xfrm>
            <a:off x="3643375" y="2002039"/>
            <a:ext cx="271651" cy="271651"/>
          </a:xfrm>
          <a:prstGeom prst="rect">
            <a:avLst/>
          </a:prstGeom>
          <a:noFill/>
          <a:ln>
            <a:noFill/>
          </a:ln>
        </p:spPr>
      </p:pic>
      <p:sp>
        <p:nvSpPr>
          <p:cNvPr id="46" name="Google Shape;93;p14">
            <a:extLst>
              <a:ext uri="{FF2B5EF4-FFF2-40B4-BE49-F238E27FC236}">
                <a16:creationId xmlns:a16="http://schemas.microsoft.com/office/drawing/2014/main" id="{21842C2C-8C2A-44AD-A752-53A0054B2382}"/>
              </a:ext>
            </a:extLst>
          </p:cNvPr>
          <p:cNvSpPr txBox="1"/>
          <p:nvPr/>
        </p:nvSpPr>
        <p:spPr>
          <a:xfrm>
            <a:off x="3915025" y="1983964"/>
            <a:ext cx="10329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sans l’ordinateur</a:t>
            </a:r>
            <a:endParaRPr sz="800" dirty="0">
              <a:latin typeface="Lexend Deca"/>
              <a:ea typeface="Lexend Deca"/>
              <a:cs typeface="Lexend Deca"/>
              <a:sym typeface="Lexend Deca"/>
            </a:endParaRPr>
          </a:p>
        </p:txBody>
      </p:sp>
      <p:sp>
        <p:nvSpPr>
          <p:cNvPr id="49" name="Google Shape;77;p13">
            <a:extLst>
              <a:ext uri="{FF2B5EF4-FFF2-40B4-BE49-F238E27FC236}">
                <a16:creationId xmlns:a16="http://schemas.microsoft.com/office/drawing/2014/main" id="{5F018248-0DB7-466A-B669-D273AEBD3BBE}"/>
              </a:ext>
            </a:extLst>
          </p:cNvPr>
          <p:cNvSpPr txBox="1"/>
          <p:nvPr/>
        </p:nvSpPr>
        <p:spPr>
          <a:xfrm>
            <a:off x="848051" y="342575"/>
            <a:ext cx="6488700" cy="369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fr" sz="1200" b="1" dirty="0">
                <a:solidFill>
                  <a:srgbClr val="FFFFFF"/>
                </a:solidFill>
                <a:latin typeface="Helvetica Neue"/>
                <a:ea typeface="Helvetica Neue"/>
                <a:cs typeface="Helvetica Neue"/>
                <a:sym typeface="Helvetica Neue"/>
              </a:rPr>
              <a:t>MODULE TECHNIQUE – </a:t>
            </a:r>
            <a:r>
              <a:rPr lang="fr-FR" sz="1200" b="1" dirty="0">
                <a:solidFill>
                  <a:srgbClr val="FFFFFF"/>
                </a:solidFill>
                <a:latin typeface="Helvetica Neue"/>
                <a:ea typeface="Helvetica Neue"/>
                <a:cs typeface="Helvetica Neue"/>
                <a:sym typeface="Helvetica Neue"/>
              </a:rPr>
              <a:t>É</a:t>
            </a:r>
            <a:r>
              <a:rPr lang="fr" sz="1200" b="1" dirty="0">
                <a:solidFill>
                  <a:srgbClr val="FFFFFF"/>
                </a:solidFill>
                <a:latin typeface="Helvetica Neue"/>
                <a:ea typeface="Helvetica Neue"/>
                <a:cs typeface="Helvetica Neue"/>
                <a:sym typeface="Helvetica Neue"/>
              </a:rPr>
              <a:t>lectronique – </a:t>
            </a:r>
            <a:r>
              <a:rPr lang="fr-FR" sz="1200" b="1" dirty="0">
                <a:solidFill>
                  <a:srgbClr val="FFFFFF"/>
                </a:solidFill>
                <a:latin typeface="Helvetica Neue"/>
                <a:ea typeface="Helvetica Neue"/>
                <a:cs typeface="Helvetica Neue"/>
                <a:sym typeface="Helvetica Neue"/>
              </a:rPr>
              <a:t>Les lois de l’électricité</a:t>
            </a:r>
            <a:endParaRPr sz="1200" b="1" i="0" u="none" strike="noStrike" cap="none" dirty="0">
              <a:solidFill>
                <a:srgbClr val="FFFFFF"/>
              </a:solidFill>
              <a:latin typeface="Helvetica Neue"/>
              <a:ea typeface="Helvetica Neue"/>
              <a:cs typeface="Helvetica Neue"/>
              <a:sym typeface="Helvetica Neue"/>
            </a:endParaRPr>
          </a:p>
        </p:txBody>
      </p:sp>
      <p:sp>
        <p:nvSpPr>
          <p:cNvPr id="50" name="Google Shape;80;p13">
            <a:extLst>
              <a:ext uri="{FF2B5EF4-FFF2-40B4-BE49-F238E27FC236}">
                <a16:creationId xmlns:a16="http://schemas.microsoft.com/office/drawing/2014/main" id="{9A27B574-7B75-4AE6-9F84-CDF5D83EF297}"/>
              </a:ext>
            </a:extLst>
          </p:cNvPr>
          <p:cNvSpPr txBox="1"/>
          <p:nvPr/>
        </p:nvSpPr>
        <p:spPr>
          <a:xfrm>
            <a:off x="826488" y="666775"/>
            <a:ext cx="55530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100" dirty="0">
                <a:solidFill>
                  <a:srgbClr val="FFFFFF"/>
                </a:solidFill>
                <a:latin typeface="Helvetica Neue"/>
                <a:ea typeface="Helvetica Neue"/>
                <a:cs typeface="Helvetica Neue"/>
                <a:sym typeface="Helvetica Neue"/>
              </a:rPr>
              <a:t>Compétences developées : 6, 7, 8, 10</a:t>
            </a:r>
            <a:endParaRPr sz="1100" dirty="0">
              <a:solidFill>
                <a:srgbClr val="FFFFFF"/>
              </a:solidFill>
              <a:latin typeface="Helvetica Neue"/>
              <a:ea typeface="Helvetica Neue"/>
              <a:cs typeface="Helvetica Neue"/>
              <a:sym typeface="Helvetica Neue"/>
            </a:endParaRPr>
          </a:p>
        </p:txBody>
      </p:sp>
    </p:spTree>
    <p:extLst>
      <p:ext uri="{BB962C8B-B14F-4D97-AF65-F5344CB8AC3E}">
        <p14:creationId xmlns:p14="http://schemas.microsoft.com/office/powerpoint/2010/main" val="8184467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94" name="Google Shape;94;p14"/>
          <p:cNvSpPr/>
          <p:nvPr/>
        </p:nvSpPr>
        <p:spPr>
          <a:xfrm>
            <a:off x="492750" y="2421887"/>
            <a:ext cx="6631200" cy="3505752"/>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5" name="Google Shape;95;p14"/>
          <p:cNvSpPr txBox="1"/>
          <p:nvPr/>
        </p:nvSpPr>
        <p:spPr>
          <a:xfrm>
            <a:off x="436049" y="1660524"/>
            <a:ext cx="6164775" cy="369302"/>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FR" sz="1200" b="1" dirty="0">
                <a:latin typeface="Lexend Deca"/>
                <a:ea typeface="Lexend Deca"/>
                <a:cs typeface="Lexend Deca"/>
                <a:sym typeface="Lexend Deca"/>
              </a:rPr>
              <a:t>La résistance - Découverte</a:t>
            </a:r>
            <a:endParaRPr sz="1200" b="1" dirty="0">
              <a:latin typeface="Lexend Deca"/>
              <a:ea typeface="Lexend Deca"/>
              <a:cs typeface="Lexend Deca"/>
              <a:sym typeface="Lexend Deca"/>
            </a:endParaRPr>
          </a:p>
        </p:txBody>
      </p:sp>
      <p:pic>
        <p:nvPicPr>
          <p:cNvPr id="96" name="Google Shape;96;p14"/>
          <p:cNvPicPr preferRelativeResize="0"/>
          <p:nvPr/>
        </p:nvPicPr>
        <p:blipFill>
          <a:blip r:embed="rId3">
            <a:alphaModFix/>
          </a:blip>
          <a:stretch>
            <a:fillRect/>
          </a:stretch>
        </p:blipFill>
        <p:spPr>
          <a:xfrm>
            <a:off x="492750" y="2029812"/>
            <a:ext cx="271651" cy="271651"/>
          </a:xfrm>
          <a:prstGeom prst="rect">
            <a:avLst/>
          </a:prstGeom>
          <a:noFill/>
          <a:ln>
            <a:noFill/>
          </a:ln>
        </p:spPr>
      </p:pic>
      <p:sp>
        <p:nvSpPr>
          <p:cNvPr id="97" name="Google Shape;97;p14"/>
          <p:cNvSpPr txBox="1"/>
          <p:nvPr/>
        </p:nvSpPr>
        <p:spPr>
          <a:xfrm>
            <a:off x="780150" y="2011749"/>
            <a:ext cx="19173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1"/>
              </a:buClr>
              <a:buSzPts val="1100"/>
              <a:buFont typeface="Arial"/>
              <a:buNone/>
            </a:pPr>
            <a:r>
              <a:rPr lang="fr" sz="800">
                <a:solidFill>
                  <a:schemeClr val="dk1"/>
                </a:solidFill>
                <a:latin typeface="Lexend Deca"/>
                <a:ea typeface="Lexend Deca"/>
                <a:cs typeface="Lexend Deca"/>
                <a:sym typeface="Lexend Deca"/>
              </a:rPr>
              <a:t>Avec l’animateur/animatrice</a:t>
            </a:r>
            <a:endParaRPr sz="800">
              <a:latin typeface="Lexend Deca"/>
              <a:ea typeface="Lexend Deca"/>
              <a:cs typeface="Lexend Deca"/>
              <a:sym typeface="Lexend Deca"/>
            </a:endParaRPr>
          </a:p>
        </p:txBody>
      </p:sp>
      <p:pic>
        <p:nvPicPr>
          <p:cNvPr id="98" name="Google Shape;98;p14"/>
          <p:cNvPicPr preferRelativeResize="0"/>
          <p:nvPr/>
        </p:nvPicPr>
        <p:blipFill>
          <a:blip r:embed="rId4">
            <a:alphaModFix/>
          </a:blip>
          <a:stretch>
            <a:fillRect/>
          </a:stretch>
        </p:blipFill>
        <p:spPr>
          <a:xfrm>
            <a:off x="2468900" y="2032086"/>
            <a:ext cx="271651" cy="271651"/>
          </a:xfrm>
          <a:prstGeom prst="rect">
            <a:avLst/>
          </a:prstGeom>
          <a:noFill/>
          <a:ln>
            <a:noFill/>
          </a:ln>
        </p:spPr>
      </p:pic>
      <p:sp>
        <p:nvSpPr>
          <p:cNvPr id="99" name="Google Shape;99;p14"/>
          <p:cNvSpPr txBox="1"/>
          <p:nvPr/>
        </p:nvSpPr>
        <p:spPr>
          <a:xfrm>
            <a:off x="2740550" y="2014024"/>
            <a:ext cx="7530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1h 15</a:t>
            </a:r>
            <a:endParaRPr sz="800" dirty="0">
              <a:latin typeface="Lexend Deca"/>
              <a:ea typeface="Lexend Deca"/>
              <a:cs typeface="Lexend Deca"/>
              <a:sym typeface="Lexend Deca"/>
            </a:endParaRPr>
          </a:p>
        </p:txBody>
      </p:sp>
      <p:grpSp>
        <p:nvGrpSpPr>
          <p:cNvPr id="2" name="Groupe 1">
            <a:extLst>
              <a:ext uri="{FF2B5EF4-FFF2-40B4-BE49-F238E27FC236}">
                <a16:creationId xmlns:a16="http://schemas.microsoft.com/office/drawing/2014/main" id="{1A6D64DF-B2CC-4AD4-A8BE-0B7F5BC9F941}"/>
              </a:ext>
            </a:extLst>
          </p:cNvPr>
          <p:cNvGrpSpPr/>
          <p:nvPr/>
        </p:nvGrpSpPr>
        <p:grpSpPr>
          <a:xfrm>
            <a:off x="566525" y="5349407"/>
            <a:ext cx="2456776" cy="307801"/>
            <a:chOff x="519492" y="6811585"/>
            <a:chExt cx="2456776" cy="307801"/>
          </a:xfrm>
        </p:grpSpPr>
        <p:pic>
          <p:nvPicPr>
            <p:cNvPr id="101" name="Google Shape;101;p14"/>
            <p:cNvPicPr preferRelativeResize="0"/>
            <p:nvPr/>
          </p:nvPicPr>
          <p:blipFill>
            <a:blip r:embed="rId5">
              <a:alphaModFix/>
            </a:blip>
            <a:stretch>
              <a:fillRect/>
            </a:stretch>
          </p:blipFill>
          <p:spPr>
            <a:xfrm>
              <a:off x="519492" y="6811585"/>
              <a:ext cx="307800" cy="307800"/>
            </a:xfrm>
            <a:prstGeom prst="rect">
              <a:avLst/>
            </a:prstGeom>
            <a:noFill/>
            <a:ln>
              <a:noFill/>
            </a:ln>
          </p:spPr>
        </p:pic>
        <p:sp>
          <p:nvSpPr>
            <p:cNvPr id="102" name="Google Shape;102;p14"/>
            <p:cNvSpPr txBox="1"/>
            <p:nvPr/>
          </p:nvSpPr>
          <p:spPr>
            <a:xfrm>
              <a:off x="779668" y="6811586"/>
              <a:ext cx="21966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Conseils pour l’animation de cette partie</a:t>
              </a:r>
              <a:endParaRPr sz="800" dirty="0">
                <a:latin typeface="Lexend Deca"/>
                <a:ea typeface="Lexend Deca"/>
                <a:cs typeface="Lexend Deca"/>
                <a:sym typeface="Lexend Deca"/>
              </a:endParaRPr>
            </a:p>
          </p:txBody>
        </p:sp>
      </p:grpSp>
      <p:sp>
        <p:nvSpPr>
          <p:cNvPr id="112" name="Google Shape;112;p14"/>
          <p:cNvSpPr/>
          <p:nvPr/>
        </p:nvSpPr>
        <p:spPr>
          <a:xfrm>
            <a:off x="160500" y="229350"/>
            <a:ext cx="7239000" cy="1178400"/>
          </a:xfrm>
          <a:prstGeom prst="rect">
            <a:avLst/>
          </a:prstGeom>
          <a:solidFill>
            <a:srgbClr val="FF9900"/>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15" name="Google Shape;115;p14"/>
          <p:cNvPicPr preferRelativeResize="0"/>
          <p:nvPr/>
        </p:nvPicPr>
        <p:blipFill rotWithShape="1">
          <a:blip r:embed="rId6">
            <a:alphaModFix/>
          </a:blip>
          <a:srcRect/>
          <a:stretch/>
        </p:blipFill>
        <p:spPr>
          <a:xfrm>
            <a:off x="285275" y="578698"/>
            <a:ext cx="486619" cy="486619"/>
          </a:xfrm>
          <a:prstGeom prst="rect">
            <a:avLst/>
          </a:prstGeom>
          <a:noFill/>
          <a:ln>
            <a:noFill/>
          </a:ln>
        </p:spPr>
      </p:pic>
      <p:pic>
        <p:nvPicPr>
          <p:cNvPr id="117" name="Google Shape;117;p14"/>
          <p:cNvPicPr preferRelativeResize="0"/>
          <p:nvPr/>
        </p:nvPicPr>
        <p:blipFill>
          <a:blip r:embed="rId7">
            <a:alphaModFix/>
          </a:blip>
          <a:stretch>
            <a:fillRect/>
          </a:stretch>
        </p:blipFill>
        <p:spPr>
          <a:xfrm>
            <a:off x="6456600" y="10010676"/>
            <a:ext cx="942900" cy="330022"/>
          </a:xfrm>
          <a:prstGeom prst="rect">
            <a:avLst/>
          </a:prstGeom>
          <a:noFill/>
          <a:ln>
            <a:noFill/>
          </a:ln>
        </p:spPr>
      </p:pic>
      <p:sp>
        <p:nvSpPr>
          <p:cNvPr id="36" name="ZoneTexte 35">
            <a:extLst>
              <a:ext uri="{FF2B5EF4-FFF2-40B4-BE49-F238E27FC236}">
                <a16:creationId xmlns:a16="http://schemas.microsoft.com/office/drawing/2014/main" id="{889C3DD7-EB35-406D-AA95-966F911125F5}"/>
              </a:ext>
            </a:extLst>
          </p:cNvPr>
          <p:cNvSpPr txBox="1"/>
          <p:nvPr/>
        </p:nvSpPr>
        <p:spPr>
          <a:xfrm>
            <a:off x="494358" y="2432164"/>
            <a:ext cx="6631200" cy="2800767"/>
          </a:xfrm>
          <a:prstGeom prst="rect">
            <a:avLst/>
          </a:prstGeom>
          <a:noFill/>
        </p:spPr>
        <p:txBody>
          <a:bodyPr wrap="square" rtlCol="0">
            <a:spAutoFit/>
          </a:bodyPr>
          <a:lstStyle/>
          <a:p>
            <a:pPr marL="285750" indent="-285750">
              <a:buFont typeface="Arial" panose="020B0604020202020204" pitchFamily="34" charset="0"/>
              <a:buChar char="•"/>
            </a:pPr>
            <a:r>
              <a:rPr lang="fr-FR" sz="1100" b="1" dirty="0">
                <a:solidFill>
                  <a:schemeClr val="dk1"/>
                </a:solidFill>
                <a:latin typeface="Helvetica Neue"/>
              </a:rPr>
              <a:t>Découverte :</a:t>
            </a:r>
            <a:r>
              <a:rPr lang="fr-FR" sz="1100" dirty="0">
                <a:solidFill>
                  <a:schemeClr val="dk1"/>
                </a:solidFill>
                <a:latin typeface="Helvetica Neue"/>
              </a:rPr>
              <a:t> </a:t>
            </a:r>
          </a:p>
          <a:p>
            <a:pPr marL="285750" indent="-285750">
              <a:buFont typeface="Arial" panose="020B0604020202020204" pitchFamily="34" charset="0"/>
              <a:buChar char="•"/>
            </a:pPr>
            <a:r>
              <a:rPr lang="fr-FR" sz="1100" dirty="0">
                <a:solidFill>
                  <a:schemeClr val="dk1"/>
                </a:solidFill>
                <a:latin typeface="Helvetica Neue"/>
              </a:rPr>
              <a:t>Dérouler les diapos 36 à 37 pour présenter le code couleur utilisé en électronique et en électricité.</a:t>
            </a:r>
          </a:p>
          <a:p>
            <a:pPr marL="285750" indent="-285750">
              <a:buFont typeface="Arial" panose="020B0604020202020204" pitchFamily="34" charset="0"/>
              <a:buChar char="•"/>
            </a:pPr>
            <a:r>
              <a:rPr lang="fr-FR" sz="1100" dirty="0">
                <a:solidFill>
                  <a:schemeClr val="dk1"/>
                </a:solidFill>
                <a:latin typeface="Helvetica Neue"/>
              </a:rPr>
              <a:t>Présenter le codage des valeurs des résistances et collectivement décoder les résistances de la diapo 38.</a:t>
            </a:r>
          </a:p>
          <a:p>
            <a:pPr marL="285750" indent="-285750">
              <a:buFont typeface="Arial" panose="020B0604020202020204" pitchFamily="34" charset="0"/>
              <a:buChar char="•"/>
            </a:pPr>
            <a:r>
              <a:rPr lang="fr-FR" sz="1100" dirty="0">
                <a:solidFill>
                  <a:schemeClr val="dk1"/>
                </a:solidFill>
                <a:latin typeface="Helvetica Neue"/>
              </a:rPr>
              <a:t>Distribuer des résistances aux participant.es et leur demander de donner les valeurs des et les tolérances des résistances </a:t>
            </a:r>
          </a:p>
          <a:p>
            <a:pPr marL="285750" indent="-285750">
              <a:buFont typeface="Arial" panose="020B0604020202020204" pitchFamily="34" charset="0"/>
              <a:buChar char="•"/>
            </a:pPr>
            <a:r>
              <a:rPr lang="fr-FR" sz="1100" dirty="0">
                <a:solidFill>
                  <a:schemeClr val="dk1"/>
                </a:solidFill>
                <a:latin typeface="Helvetica Neue"/>
              </a:rPr>
              <a:t>Ensuite distribuer des multimètres et demander aux participant.es de vérifier leur lecture avec une mesure.</a:t>
            </a:r>
          </a:p>
          <a:p>
            <a:pPr marL="285750" indent="-285750">
              <a:buFont typeface="Arial" panose="020B0604020202020204" pitchFamily="34" charset="0"/>
              <a:buChar char="•"/>
            </a:pPr>
            <a:r>
              <a:rPr lang="fr-FR" sz="1100" b="1" dirty="0">
                <a:solidFill>
                  <a:schemeClr val="dk1"/>
                </a:solidFill>
                <a:latin typeface="Helvetica Neue"/>
              </a:rPr>
              <a:t>Association de résistances :</a:t>
            </a:r>
          </a:p>
          <a:p>
            <a:pPr marL="285750" indent="-285750">
              <a:buFont typeface="Arial" panose="020B0604020202020204" pitchFamily="34" charset="0"/>
              <a:buChar char="•"/>
            </a:pPr>
            <a:r>
              <a:rPr lang="fr-FR" sz="1100" dirty="0">
                <a:solidFill>
                  <a:schemeClr val="dk1"/>
                </a:solidFill>
                <a:latin typeface="Helvetica Neue"/>
              </a:rPr>
              <a:t>Distribuez des résistances de façon à ce que chaque binôme possède au moins deux résistances. Leur demander de réaliser des mesures de résistance lorsque les deux résistances sont en série ou en parallèle. Essayer d’en tirer des conclusions sur les valeurs obtenues.</a:t>
            </a:r>
          </a:p>
          <a:p>
            <a:pPr marL="285750" indent="-285750">
              <a:buFont typeface="Arial" panose="020B0604020202020204" pitchFamily="34" charset="0"/>
              <a:buChar char="•"/>
            </a:pPr>
            <a:r>
              <a:rPr lang="fr-FR" sz="1100" dirty="0">
                <a:solidFill>
                  <a:schemeClr val="dk1"/>
                </a:solidFill>
                <a:latin typeface="Helvetica Neue"/>
              </a:rPr>
              <a:t>Présenter les diapos 39 à 43 pour présenter les différentes technologies de résistances, la normalisation des valeurs et le marquage des résistances CMS.</a:t>
            </a:r>
          </a:p>
          <a:p>
            <a:pPr marL="285750" indent="-285750">
              <a:buFont typeface="Arial" panose="020B0604020202020204" pitchFamily="34" charset="0"/>
              <a:buChar char="•"/>
            </a:pPr>
            <a:r>
              <a:rPr lang="fr-FR" sz="1100" dirty="0">
                <a:solidFill>
                  <a:schemeClr val="dk1"/>
                </a:solidFill>
                <a:latin typeface="Helvetica Neue"/>
              </a:rPr>
              <a:t>Présenter les diapos 44 à 47 pour formaliser les résultats identifiés lors de la partie pratique sur l’association de résistances.</a:t>
            </a:r>
          </a:p>
        </p:txBody>
      </p:sp>
      <p:sp>
        <p:nvSpPr>
          <p:cNvPr id="38" name="ZoneTexte 37">
            <a:extLst>
              <a:ext uri="{FF2B5EF4-FFF2-40B4-BE49-F238E27FC236}">
                <a16:creationId xmlns:a16="http://schemas.microsoft.com/office/drawing/2014/main" id="{CE87B71E-174F-44EE-8451-760937D54D30}"/>
              </a:ext>
            </a:extLst>
          </p:cNvPr>
          <p:cNvSpPr txBox="1"/>
          <p:nvPr/>
        </p:nvSpPr>
        <p:spPr>
          <a:xfrm>
            <a:off x="2902700" y="5278294"/>
            <a:ext cx="4090450" cy="415498"/>
          </a:xfrm>
          <a:prstGeom prst="rect">
            <a:avLst/>
          </a:prstGeom>
          <a:noFill/>
        </p:spPr>
        <p:txBody>
          <a:bodyPr wrap="square">
            <a:spAutoFit/>
          </a:bodyPr>
          <a:lstStyle/>
          <a:p>
            <a:r>
              <a:rPr lang="fr-FR" sz="700" dirty="0"/>
              <a:t>Dans cette partie l’apparition de puissances de 10 et de grandes unités peux être déroutante. Ne pas hésiter à présenter un tableau des unités et des puissances aux participant.es afin qu’</a:t>
            </a:r>
            <a:r>
              <a:rPr lang="fr-FR" sz="700" dirty="0" err="1"/>
              <a:t>iels</a:t>
            </a:r>
            <a:r>
              <a:rPr lang="fr-FR" sz="700" dirty="0"/>
              <a:t> puissent poser les nombres dans le tableau.</a:t>
            </a:r>
          </a:p>
        </p:txBody>
      </p:sp>
      <p:pic>
        <p:nvPicPr>
          <p:cNvPr id="45" name="Google Shape;92;p14">
            <a:extLst>
              <a:ext uri="{FF2B5EF4-FFF2-40B4-BE49-F238E27FC236}">
                <a16:creationId xmlns:a16="http://schemas.microsoft.com/office/drawing/2014/main" id="{FA838267-067F-4E42-AECC-EBFD0C08A646}"/>
              </a:ext>
            </a:extLst>
          </p:cNvPr>
          <p:cNvPicPr preferRelativeResize="0"/>
          <p:nvPr/>
        </p:nvPicPr>
        <p:blipFill>
          <a:blip r:embed="rId8">
            <a:alphaModFix/>
          </a:blip>
          <a:stretch>
            <a:fillRect/>
          </a:stretch>
        </p:blipFill>
        <p:spPr>
          <a:xfrm>
            <a:off x="3643375" y="2015685"/>
            <a:ext cx="271651" cy="271651"/>
          </a:xfrm>
          <a:prstGeom prst="rect">
            <a:avLst/>
          </a:prstGeom>
          <a:noFill/>
          <a:ln>
            <a:noFill/>
          </a:ln>
        </p:spPr>
      </p:pic>
      <p:sp>
        <p:nvSpPr>
          <p:cNvPr id="46" name="Google Shape;93;p14">
            <a:extLst>
              <a:ext uri="{FF2B5EF4-FFF2-40B4-BE49-F238E27FC236}">
                <a16:creationId xmlns:a16="http://schemas.microsoft.com/office/drawing/2014/main" id="{21842C2C-8C2A-44AD-A752-53A0054B2382}"/>
              </a:ext>
            </a:extLst>
          </p:cNvPr>
          <p:cNvSpPr txBox="1"/>
          <p:nvPr/>
        </p:nvSpPr>
        <p:spPr>
          <a:xfrm>
            <a:off x="3915025" y="1997610"/>
            <a:ext cx="10329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sans l’ordinateur</a:t>
            </a:r>
            <a:endParaRPr sz="800" dirty="0">
              <a:latin typeface="Lexend Deca"/>
              <a:ea typeface="Lexend Deca"/>
              <a:cs typeface="Lexend Deca"/>
              <a:sym typeface="Lexend Deca"/>
            </a:endParaRPr>
          </a:p>
        </p:txBody>
      </p:sp>
      <p:sp>
        <p:nvSpPr>
          <p:cNvPr id="49" name="Google Shape;77;p13">
            <a:extLst>
              <a:ext uri="{FF2B5EF4-FFF2-40B4-BE49-F238E27FC236}">
                <a16:creationId xmlns:a16="http://schemas.microsoft.com/office/drawing/2014/main" id="{5F018248-0DB7-466A-B669-D273AEBD3BBE}"/>
              </a:ext>
            </a:extLst>
          </p:cNvPr>
          <p:cNvSpPr txBox="1"/>
          <p:nvPr/>
        </p:nvSpPr>
        <p:spPr>
          <a:xfrm>
            <a:off x="848051" y="342575"/>
            <a:ext cx="6488700" cy="369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fr" sz="1200" b="1" dirty="0">
                <a:solidFill>
                  <a:srgbClr val="FFFFFF"/>
                </a:solidFill>
                <a:latin typeface="Helvetica Neue"/>
                <a:ea typeface="Helvetica Neue"/>
                <a:cs typeface="Helvetica Neue"/>
                <a:sym typeface="Helvetica Neue"/>
              </a:rPr>
              <a:t>MODULE TECHNIQUE – </a:t>
            </a:r>
            <a:r>
              <a:rPr lang="fr-FR" sz="1200" b="1" dirty="0">
                <a:solidFill>
                  <a:srgbClr val="FFFFFF"/>
                </a:solidFill>
                <a:latin typeface="Helvetica Neue"/>
                <a:ea typeface="Helvetica Neue"/>
                <a:cs typeface="Helvetica Neue"/>
                <a:sym typeface="Helvetica Neue"/>
              </a:rPr>
              <a:t>É</a:t>
            </a:r>
            <a:r>
              <a:rPr lang="fr" sz="1200" b="1" dirty="0">
                <a:solidFill>
                  <a:srgbClr val="FFFFFF"/>
                </a:solidFill>
                <a:latin typeface="Helvetica Neue"/>
                <a:ea typeface="Helvetica Neue"/>
                <a:cs typeface="Helvetica Neue"/>
                <a:sym typeface="Helvetica Neue"/>
              </a:rPr>
              <a:t>lectronique – </a:t>
            </a:r>
            <a:r>
              <a:rPr lang="fr-FR" sz="1200" b="1" dirty="0">
                <a:solidFill>
                  <a:srgbClr val="FFFFFF"/>
                </a:solidFill>
                <a:latin typeface="Helvetica Neue"/>
                <a:ea typeface="Helvetica Neue"/>
                <a:cs typeface="Helvetica Neue"/>
                <a:sym typeface="Helvetica Neue"/>
              </a:rPr>
              <a:t>Les lois de l’électricité</a:t>
            </a:r>
            <a:endParaRPr sz="1200" b="1" i="0" u="none" strike="noStrike" cap="none" dirty="0">
              <a:solidFill>
                <a:srgbClr val="FFFFFF"/>
              </a:solidFill>
              <a:latin typeface="Helvetica Neue"/>
              <a:ea typeface="Helvetica Neue"/>
              <a:cs typeface="Helvetica Neue"/>
              <a:sym typeface="Helvetica Neue"/>
            </a:endParaRPr>
          </a:p>
        </p:txBody>
      </p:sp>
      <p:sp>
        <p:nvSpPr>
          <p:cNvPr id="50" name="Google Shape;80;p13">
            <a:extLst>
              <a:ext uri="{FF2B5EF4-FFF2-40B4-BE49-F238E27FC236}">
                <a16:creationId xmlns:a16="http://schemas.microsoft.com/office/drawing/2014/main" id="{9A27B574-7B75-4AE6-9F84-CDF5D83EF297}"/>
              </a:ext>
            </a:extLst>
          </p:cNvPr>
          <p:cNvSpPr txBox="1"/>
          <p:nvPr/>
        </p:nvSpPr>
        <p:spPr>
          <a:xfrm>
            <a:off x="826488" y="666775"/>
            <a:ext cx="55530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100" dirty="0">
                <a:solidFill>
                  <a:srgbClr val="FFFFFF"/>
                </a:solidFill>
                <a:latin typeface="Helvetica Neue"/>
                <a:ea typeface="Helvetica Neue"/>
                <a:cs typeface="Helvetica Neue"/>
                <a:sym typeface="Helvetica Neue"/>
              </a:rPr>
              <a:t>Compétences developées : 6, 7, 8, 10</a:t>
            </a:r>
            <a:endParaRPr sz="1100" dirty="0">
              <a:solidFill>
                <a:srgbClr val="FFFFFF"/>
              </a:solidFill>
              <a:latin typeface="Helvetica Neue"/>
              <a:ea typeface="Helvetica Neue"/>
              <a:cs typeface="Helvetica Neue"/>
              <a:sym typeface="Helvetica Neue"/>
            </a:endParaRPr>
          </a:p>
        </p:txBody>
      </p:sp>
      <p:sp>
        <p:nvSpPr>
          <p:cNvPr id="29" name="Google Shape;86;p14">
            <a:extLst>
              <a:ext uri="{FF2B5EF4-FFF2-40B4-BE49-F238E27FC236}">
                <a16:creationId xmlns:a16="http://schemas.microsoft.com/office/drawing/2014/main" id="{93D41626-7CE0-41D5-9D98-F8D7E259CB54}"/>
              </a:ext>
            </a:extLst>
          </p:cNvPr>
          <p:cNvSpPr/>
          <p:nvPr/>
        </p:nvSpPr>
        <p:spPr>
          <a:xfrm>
            <a:off x="464400" y="6891599"/>
            <a:ext cx="6631200" cy="725821"/>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endParaRPr sz="1300" dirty="0">
              <a:solidFill>
                <a:schemeClr val="dk1"/>
              </a:solidFill>
              <a:latin typeface="Helvetica Neue"/>
              <a:ea typeface="Helvetica Neue"/>
              <a:cs typeface="Helvetica Neue"/>
              <a:sym typeface="Helvetica Neue"/>
            </a:endParaRPr>
          </a:p>
        </p:txBody>
      </p:sp>
      <p:sp>
        <p:nvSpPr>
          <p:cNvPr id="30" name="Google Shape;87;p14">
            <a:extLst>
              <a:ext uri="{FF2B5EF4-FFF2-40B4-BE49-F238E27FC236}">
                <a16:creationId xmlns:a16="http://schemas.microsoft.com/office/drawing/2014/main" id="{14D8A23A-D1D4-4143-B6DF-70513E547EF1}"/>
              </a:ext>
            </a:extLst>
          </p:cNvPr>
          <p:cNvSpPr txBox="1"/>
          <p:nvPr/>
        </p:nvSpPr>
        <p:spPr>
          <a:xfrm>
            <a:off x="407700" y="6135049"/>
            <a:ext cx="3889980" cy="369302"/>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FR" sz="1200" b="1" dirty="0">
                <a:latin typeface="Lexend Deca"/>
                <a:ea typeface="Lexend Deca"/>
                <a:cs typeface="Lexend Deca"/>
                <a:sym typeface="Lexend Deca"/>
              </a:rPr>
              <a:t>La loi d’ohm</a:t>
            </a:r>
            <a:endParaRPr sz="1200" b="1" dirty="0">
              <a:latin typeface="Lexend Deca"/>
              <a:ea typeface="Lexend Deca"/>
              <a:cs typeface="Lexend Deca"/>
              <a:sym typeface="Lexend Deca"/>
            </a:endParaRPr>
          </a:p>
        </p:txBody>
      </p:sp>
      <p:pic>
        <p:nvPicPr>
          <p:cNvPr id="31" name="Google Shape;88;p14">
            <a:extLst>
              <a:ext uri="{FF2B5EF4-FFF2-40B4-BE49-F238E27FC236}">
                <a16:creationId xmlns:a16="http://schemas.microsoft.com/office/drawing/2014/main" id="{96D8A3E9-68A3-49F5-8E8A-7FB6CFCE76FB}"/>
              </a:ext>
            </a:extLst>
          </p:cNvPr>
          <p:cNvPicPr preferRelativeResize="0"/>
          <p:nvPr/>
        </p:nvPicPr>
        <p:blipFill>
          <a:blip r:embed="rId3">
            <a:alphaModFix/>
          </a:blip>
          <a:stretch>
            <a:fillRect/>
          </a:stretch>
        </p:blipFill>
        <p:spPr>
          <a:xfrm>
            <a:off x="464400" y="6504349"/>
            <a:ext cx="271651" cy="271651"/>
          </a:xfrm>
          <a:prstGeom prst="rect">
            <a:avLst/>
          </a:prstGeom>
          <a:noFill/>
          <a:ln>
            <a:noFill/>
          </a:ln>
        </p:spPr>
      </p:pic>
      <p:sp>
        <p:nvSpPr>
          <p:cNvPr id="32" name="Google Shape;89;p14">
            <a:extLst>
              <a:ext uri="{FF2B5EF4-FFF2-40B4-BE49-F238E27FC236}">
                <a16:creationId xmlns:a16="http://schemas.microsoft.com/office/drawing/2014/main" id="{32C58E48-4C0E-49F7-870C-A876F5EBF3D7}"/>
              </a:ext>
            </a:extLst>
          </p:cNvPr>
          <p:cNvSpPr txBox="1"/>
          <p:nvPr/>
        </p:nvSpPr>
        <p:spPr>
          <a:xfrm>
            <a:off x="751800" y="6486274"/>
            <a:ext cx="20010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Avec l’animateur/animatrice</a:t>
            </a:r>
            <a:endParaRPr sz="800" dirty="0">
              <a:latin typeface="Lexend Deca"/>
              <a:ea typeface="Lexend Deca"/>
              <a:cs typeface="Lexend Deca"/>
              <a:sym typeface="Lexend Deca"/>
            </a:endParaRPr>
          </a:p>
        </p:txBody>
      </p:sp>
      <p:pic>
        <p:nvPicPr>
          <p:cNvPr id="33" name="Google Shape;90;p14">
            <a:extLst>
              <a:ext uri="{FF2B5EF4-FFF2-40B4-BE49-F238E27FC236}">
                <a16:creationId xmlns:a16="http://schemas.microsoft.com/office/drawing/2014/main" id="{0ACD815E-DDA2-4B44-B106-71ACB136310D}"/>
              </a:ext>
            </a:extLst>
          </p:cNvPr>
          <p:cNvPicPr preferRelativeResize="0"/>
          <p:nvPr/>
        </p:nvPicPr>
        <p:blipFill>
          <a:blip r:embed="rId4">
            <a:alphaModFix/>
          </a:blip>
          <a:stretch>
            <a:fillRect/>
          </a:stretch>
        </p:blipFill>
        <p:spPr>
          <a:xfrm>
            <a:off x="2473650" y="6481084"/>
            <a:ext cx="271651" cy="271651"/>
          </a:xfrm>
          <a:prstGeom prst="rect">
            <a:avLst/>
          </a:prstGeom>
          <a:noFill/>
          <a:ln>
            <a:noFill/>
          </a:ln>
        </p:spPr>
      </p:pic>
      <p:sp>
        <p:nvSpPr>
          <p:cNvPr id="35" name="Google Shape;91;p14">
            <a:extLst>
              <a:ext uri="{FF2B5EF4-FFF2-40B4-BE49-F238E27FC236}">
                <a16:creationId xmlns:a16="http://schemas.microsoft.com/office/drawing/2014/main" id="{05EFBC32-6930-4650-B78E-D977709433B8}"/>
              </a:ext>
            </a:extLst>
          </p:cNvPr>
          <p:cNvSpPr txBox="1"/>
          <p:nvPr/>
        </p:nvSpPr>
        <p:spPr>
          <a:xfrm>
            <a:off x="2697450" y="6463009"/>
            <a:ext cx="753000" cy="307746"/>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1h 30</a:t>
            </a:r>
            <a:endParaRPr sz="800" dirty="0">
              <a:latin typeface="Lexend Deca"/>
              <a:ea typeface="Lexend Deca"/>
              <a:cs typeface="Lexend Deca"/>
              <a:sym typeface="Lexend Deca"/>
            </a:endParaRPr>
          </a:p>
        </p:txBody>
      </p:sp>
      <p:pic>
        <p:nvPicPr>
          <p:cNvPr id="37" name="Google Shape;92;p14">
            <a:extLst>
              <a:ext uri="{FF2B5EF4-FFF2-40B4-BE49-F238E27FC236}">
                <a16:creationId xmlns:a16="http://schemas.microsoft.com/office/drawing/2014/main" id="{3BB17DC9-1D0B-4E38-AEE6-827023FA6B1D}"/>
              </a:ext>
            </a:extLst>
          </p:cNvPr>
          <p:cNvPicPr preferRelativeResize="0"/>
          <p:nvPr/>
        </p:nvPicPr>
        <p:blipFill>
          <a:blip r:embed="rId8">
            <a:alphaModFix/>
          </a:blip>
          <a:stretch>
            <a:fillRect/>
          </a:stretch>
        </p:blipFill>
        <p:spPr>
          <a:xfrm>
            <a:off x="3643375" y="6481084"/>
            <a:ext cx="271651" cy="271651"/>
          </a:xfrm>
          <a:prstGeom prst="rect">
            <a:avLst/>
          </a:prstGeom>
          <a:noFill/>
          <a:ln>
            <a:noFill/>
          </a:ln>
        </p:spPr>
      </p:pic>
      <p:sp>
        <p:nvSpPr>
          <p:cNvPr id="39" name="Google Shape;93;p14">
            <a:extLst>
              <a:ext uri="{FF2B5EF4-FFF2-40B4-BE49-F238E27FC236}">
                <a16:creationId xmlns:a16="http://schemas.microsoft.com/office/drawing/2014/main" id="{FCA586B5-54E1-4F20-B653-BEF84B8F6C1A}"/>
              </a:ext>
            </a:extLst>
          </p:cNvPr>
          <p:cNvSpPr txBox="1"/>
          <p:nvPr/>
        </p:nvSpPr>
        <p:spPr>
          <a:xfrm>
            <a:off x="3915025" y="6463009"/>
            <a:ext cx="10329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sans l’ordinateur</a:t>
            </a:r>
            <a:endParaRPr sz="800" dirty="0">
              <a:latin typeface="Lexend Deca"/>
              <a:ea typeface="Lexend Deca"/>
              <a:cs typeface="Lexend Deca"/>
              <a:sym typeface="Lexend Deca"/>
            </a:endParaRPr>
          </a:p>
        </p:txBody>
      </p:sp>
      <p:sp>
        <p:nvSpPr>
          <p:cNvPr id="40" name="ZoneTexte 39">
            <a:extLst>
              <a:ext uri="{FF2B5EF4-FFF2-40B4-BE49-F238E27FC236}">
                <a16:creationId xmlns:a16="http://schemas.microsoft.com/office/drawing/2014/main" id="{F40A81D1-85E0-4837-820D-7DEDE89D66A3}"/>
              </a:ext>
            </a:extLst>
          </p:cNvPr>
          <p:cNvSpPr txBox="1"/>
          <p:nvPr/>
        </p:nvSpPr>
        <p:spPr>
          <a:xfrm>
            <a:off x="464075" y="6891224"/>
            <a:ext cx="6631200" cy="938719"/>
          </a:xfrm>
          <a:prstGeom prst="rect">
            <a:avLst/>
          </a:prstGeom>
          <a:noFill/>
        </p:spPr>
        <p:txBody>
          <a:bodyPr wrap="square" rtlCol="0">
            <a:spAutoFit/>
          </a:bodyPr>
          <a:lstStyle/>
          <a:p>
            <a:pPr marL="285750" indent="-285750">
              <a:buFont typeface="Arial" panose="020B0604020202020204" pitchFamily="34" charset="0"/>
              <a:buChar char="•"/>
            </a:pPr>
            <a:r>
              <a:rPr lang="fr-FR" sz="1100" dirty="0">
                <a:solidFill>
                  <a:schemeClr val="dk1"/>
                </a:solidFill>
                <a:latin typeface="Helvetica Neue"/>
              </a:rPr>
              <a:t>Distribuer une </a:t>
            </a:r>
            <a:r>
              <a:rPr lang="fr-FR" sz="1100" dirty="0" err="1">
                <a:solidFill>
                  <a:schemeClr val="dk1"/>
                </a:solidFill>
                <a:latin typeface="Helvetica Neue"/>
              </a:rPr>
              <a:t>breadboard</a:t>
            </a:r>
            <a:r>
              <a:rPr lang="fr-FR" sz="1100" dirty="0">
                <a:solidFill>
                  <a:schemeClr val="dk1"/>
                </a:solidFill>
                <a:latin typeface="Helvetica Neue"/>
              </a:rPr>
              <a:t> par binôme et présenter son fonctionnement et son utilité avec la diapo</a:t>
            </a:r>
          </a:p>
          <a:p>
            <a:pPr marL="285750" indent="-285750">
              <a:buFont typeface="Arial" panose="020B0604020202020204" pitchFamily="34" charset="0"/>
              <a:buChar char="•"/>
            </a:pPr>
            <a:r>
              <a:rPr lang="fr-FR" sz="1100" dirty="0">
                <a:solidFill>
                  <a:schemeClr val="dk1"/>
                </a:solidFill>
                <a:latin typeface="Helvetica Neue"/>
              </a:rPr>
              <a:t>Distribuer également un potentiomètre par binôme. Leur faire mesurer la résistance entre chaque broche et dans différentes positions du curseur pour identifier le fonctionnement de ce composant.</a:t>
            </a:r>
          </a:p>
          <a:p>
            <a:endParaRPr lang="fr-FR" sz="1100" dirty="0">
              <a:solidFill>
                <a:schemeClr val="dk1"/>
              </a:solidFill>
              <a:latin typeface="Helvetica Neue"/>
            </a:endParaRPr>
          </a:p>
        </p:txBody>
      </p:sp>
    </p:spTree>
    <p:extLst>
      <p:ext uri="{BB962C8B-B14F-4D97-AF65-F5344CB8AC3E}">
        <p14:creationId xmlns:p14="http://schemas.microsoft.com/office/powerpoint/2010/main" val="26550155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112" name="Google Shape;112;p14"/>
          <p:cNvSpPr/>
          <p:nvPr/>
        </p:nvSpPr>
        <p:spPr>
          <a:xfrm>
            <a:off x="160500" y="229350"/>
            <a:ext cx="7239000" cy="1178400"/>
          </a:xfrm>
          <a:prstGeom prst="rect">
            <a:avLst/>
          </a:prstGeom>
          <a:solidFill>
            <a:srgbClr val="FF9900"/>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15" name="Google Shape;115;p14"/>
          <p:cNvPicPr preferRelativeResize="0"/>
          <p:nvPr/>
        </p:nvPicPr>
        <p:blipFill rotWithShape="1">
          <a:blip r:embed="rId3">
            <a:alphaModFix/>
          </a:blip>
          <a:srcRect/>
          <a:stretch/>
        </p:blipFill>
        <p:spPr>
          <a:xfrm>
            <a:off x="285275" y="578698"/>
            <a:ext cx="486619" cy="486619"/>
          </a:xfrm>
          <a:prstGeom prst="rect">
            <a:avLst/>
          </a:prstGeom>
          <a:noFill/>
          <a:ln>
            <a:noFill/>
          </a:ln>
        </p:spPr>
      </p:pic>
      <p:pic>
        <p:nvPicPr>
          <p:cNvPr id="117" name="Google Shape;117;p14"/>
          <p:cNvPicPr preferRelativeResize="0"/>
          <p:nvPr/>
        </p:nvPicPr>
        <p:blipFill>
          <a:blip r:embed="rId4">
            <a:alphaModFix/>
          </a:blip>
          <a:stretch>
            <a:fillRect/>
          </a:stretch>
        </p:blipFill>
        <p:spPr>
          <a:xfrm>
            <a:off x="6456600" y="10010676"/>
            <a:ext cx="942900" cy="330022"/>
          </a:xfrm>
          <a:prstGeom prst="rect">
            <a:avLst/>
          </a:prstGeom>
          <a:noFill/>
          <a:ln>
            <a:noFill/>
          </a:ln>
        </p:spPr>
      </p:pic>
      <p:sp>
        <p:nvSpPr>
          <p:cNvPr id="49" name="Google Shape;77;p13">
            <a:extLst>
              <a:ext uri="{FF2B5EF4-FFF2-40B4-BE49-F238E27FC236}">
                <a16:creationId xmlns:a16="http://schemas.microsoft.com/office/drawing/2014/main" id="{5F018248-0DB7-466A-B669-D273AEBD3BBE}"/>
              </a:ext>
            </a:extLst>
          </p:cNvPr>
          <p:cNvSpPr txBox="1"/>
          <p:nvPr/>
        </p:nvSpPr>
        <p:spPr>
          <a:xfrm>
            <a:off x="848051" y="342575"/>
            <a:ext cx="6488700" cy="369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fr" sz="1200" b="1" dirty="0">
                <a:solidFill>
                  <a:srgbClr val="FFFFFF"/>
                </a:solidFill>
                <a:latin typeface="Helvetica Neue"/>
                <a:ea typeface="Helvetica Neue"/>
                <a:cs typeface="Helvetica Neue"/>
                <a:sym typeface="Helvetica Neue"/>
              </a:rPr>
              <a:t>MODULE TECHNIQUE – </a:t>
            </a:r>
            <a:r>
              <a:rPr lang="fr-FR" sz="1200" b="1" dirty="0">
                <a:solidFill>
                  <a:srgbClr val="FFFFFF"/>
                </a:solidFill>
                <a:latin typeface="Helvetica Neue"/>
                <a:ea typeface="Helvetica Neue"/>
                <a:cs typeface="Helvetica Neue"/>
                <a:sym typeface="Helvetica Neue"/>
              </a:rPr>
              <a:t>É</a:t>
            </a:r>
            <a:r>
              <a:rPr lang="fr" sz="1200" b="1" dirty="0">
                <a:solidFill>
                  <a:srgbClr val="FFFFFF"/>
                </a:solidFill>
                <a:latin typeface="Helvetica Neue"/>
                <a:ea typeface="Helvetica Neue"/>
                <a:cs typeface="Helvetica Neue"/>
                <a:sym typeface="Helvetica Neue"/>
              </a:rPr>
              <a:t>lectronique – </a:t>
            </a:r>
            <a:r>
              <a:rPr lang="fr-FR" sz="1200" b="1">
                <a:solidFill>
                  <a:srgbClr val="FFFFFF"/>
                </a:solidFill>
                <a:latin typeface="Helvetica Neue"/>
                <a:ea typeface="Helvetica Neue"/>
                <a:cs typeface="Helvetica Neue"/>
                <a:sym typeface="Helvetica Neue"/>
              </a:rPr>
              <a:t>Les lois de l’électricité</a:t>
            </a:r>
            <a:endParaRPr sz="1200" b="1" i="0" u="none" strike="noStrike" cap="none" dirty="0">
              <a:solidFill>
                <a:srgbClr val="FFFFFF"/>
              </a:solidFill>
              <a:latin typeface="Helvetica Neue"/>
              <a:ea typeface="Helvetica Neue"/>
              <a:cs typeface="Helvetica Neue"/>
              <a:sym typeface="Helvetica Neue"/>
            </a:endParaRPr>
          </a:p>
        </p:txBody>
      </p:sp>
      <p:sp>
        <p:nvSpPr>
          <p:cNvPr id="50" name="Google Shape;80;p13">
            <a:extLst>
              <a:ext uri="{FF2B5EF4-FFF2-40B4-BE49-F238E27FC236}">
                <a16:creationId xmlns:a16="http://schemas.microsoft.com/office/drawing/2014/main" id="{9A27B574-7B75-4AE6-9F84-CDF5D83EF297}"/>
              </a:ext>
            </a:extLst>
          </p:cNvPr>
          <p:cNvSpPr txBox="1"/>
          <p:nvPr/>
        </p:nvSpPr>
        <p:spPr>
          <a:xfrm>
            <a:off x="826488" y="666775"/>
            <a:ext cx="55530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100" dirty="0">
                <a:solidFill>
                  <a:srgbClr val="FFFFFF"/>
                </a:solidFill>
                <a:latin typeface="Helvetica Neue"/>
                <a:ea typeface="Helvetica Neue"/>
                <a:cs typeface="Helvetica Neue"/>
                <a:sym typeface="Helvetica Neue"/>
              </a:rPr>
              <a:t>Compétences developées : 6, 7, 8, 10</a:t>
            </a:r>
            <a:endParaRPr sz="1100" dirty="0">
              <a:solidFill>
                <a:srgbClr val="FFFFFF"/>
              </a:solidFill>
              <a:latin typeface="Helvetica Neue"/>
              <a:ea typeface="Helvetica Neue"/>
              <a:cs typeface="Helvetica Neue"/>
              <a:sym typeface="Helvetica Neue"/>
            </a:endParaRPr>
          </a:p>
        </p:txBody>
      </p:sp>
      <p:sp>
        <p:nvSpPr>
          <p:cNvPr id="43" name="Google Shape;86;p14">
            <a:extLst>
              <a:ext uri="{FF2B5EF4-FFF2-40B4-BE49-F238E27FC236}">
                <a16:creationId xmlns:a16="http://schemas.microsoft.com/office/drawing/2014/main" id="{EC814AEF-F705-4F56-8B7D-3E7A4FA5E77C}"/>
              </a:ext>
            </a:extLst>
          </p:cNvPr>
          <p:cNvSpPr/>
          <p:nvPr/>
        </p:nvSpPr>
        <p:spPr>
          <a:xfrm>
            <a:off x="464400" y="2626072"/>
            <a:ext cx="6631200" cy="2818468"/>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endParaRPr sz="1300" dirty="0">
              <a:solidFill>
                <a:schemeClr val="dk1"/>
              </a:solidFill>
              <a:latin typeface="Helvetica Neue"/>
              <a:ea typeface="Helvetica Neue"/>
              <a:cs typeface="Helvetica Neue"/>
              <a:sym typeface="Helvetica Neue"/>
            </a:endParaRPr>
          </a:p>
        </p:txBody>
      </p:sp>
      <p:pic>
        <p:nvPicPr>
          <p:cNvPr id="44" name="Google Shape;88;p14">
            <a:extLst>
              <a:ext uri="{FF2B5EF4-FFF2-40B4-BE49-F238E27FC236}">
                <a16:creationId xmlns:a16="http://schemas.microsoft.com/office/drawing/2014/main" id="{5D18C776-CB5A-44D5-871B-FB94B8DF5072}"/>
              </a:ext>
            </a:extLst>
          </p:cNvPr>
          <p:cNvPicPr preferRelativeResize="0"/>
          <p:nvPr/>
        </p:nvPicPr>
        <p:blipFill>
          <a:blip r:embed="rId5">
            <a:alphaModFix/>
          </a:blip>
          <a:stretch>
            <a:fillRect/>
          </a:stretch>
        </p:blipFill>
        <p:spPr>
          <a:xfrm>
            <a:off x="464400" y="2238822"/>
            <a:ext cx="271651" cy="271651"/>
          </a:xfrm>
          <a:prstGeom prst="rect">
            <a:avLst/>
          </a:prstGeom>
          <a:noFill/>
          <a:ln>
            <a:noFill/>
          </a:ln>
        </p:spPr>
      </p:pic>
      <p:sp>
        <p:nvSpPr>
          <p:cNvPr id="45" name="Google Shape;89;p14">
            <a:extLst>
              <a:ext uri="{FF2B5EF4-FFF2-40B4-BE49-F238E27FC236}">
                <a16:creationId xmlns:a16="http://schemas.microsoft.com/office/drawing/2014/main" id="{9665D853-ED40-4BA8-B1A7-9AF29AB5A1DA}"/>
              </a:ext>
            </a:extLst>
          </p:cNvPr>
          <p:cNvSpPr txBox="1"/>
          <p:nvPr/>
        </p:nvSpPr>
        <p:spPr>
          <a:xfrm>
            <a:off x="751800" y="2220747"/>
            <a:ext cx="20010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Avec l’animateur/animatrice</a:t>
            </a:r>
            <a:endParaRPr sz="800" dirty="0">
              <a:latin typeface="Lexend Deca"/>
              <a:ea typeface="Lexend Deca"/>
              <a:cs typeface="Lexend Deca"/>
              <a:sym typeface="Lexend Deca"/>
            </a:endParaRPr>
          </a:p>
        </p:txBody>
      </p:sp>
      <p:pic>
        <p:nvPicPr>
          <p:cNvPr id="46" name="Google Shape;90;p14">
            <a:extLst>
              <a:ext uri="{FF2B5EF4-FFF2-40B4-BE49-F238E27FC236}">
                <a16:creationId xmlns:a16="http://schemas.microsoft.com/office/drawing/2014/main" id="{67CBA036-833D-4C9F-BE1F-A94F94F0BA33}"/>
              </a:ext>
            </a:extLst>
          </p:cNvPr>
          <p:cNvPicPr preferRelativeResize="0"/>
          <p:nvPr/>
        </p:nvPicPr>
        <p:blipFill>
          <a:blip r:embed="rId6">
            <a:alphaModFix/>
          </a:blip>
          <a:stretch>
            <a:fillRect/>
          </a:stretch>
        </p:blipFill>
        <p:spPr>
          <a:xfrm>
            <a:off x="2473650" y="2215557"/>
            <a:ext cx="271651" cy="271651"/>
          </a:xfrm>
          <a:prstGeom prst="rect">
            <a:avLst/>
          </a:prstGeom>
          <a:noFill/>
          <a:ln>
            <a:noFill/>
          </a:ln>
        </p:spPr>
      </p:pic>
      <p:sp>
        <p:nvSpPr>
          <p:cNvPr id="47" name="Google Shape;91;p14">
            <a:extLst>
              <a:ext uri="{FF2B5EF4-FFF2-40B4-BE49-F238E27FC236}">
                <a16:creationId xmlns:a16="http://schemas.microsoft.com/office/drawing/2014/main" id="{957542CF-0C96-4B38-B769-F4A88ADBBB09}"/>
              </a:ext>
            </a:extLst>
          </p:cNvPr>
          <p:cNvSpPr txBox="1"/>
          <p:nvPr/>
        </p:nvSpPr>
        <p:spPr>
          <a:xfrm>
            <a:off x="2697450" y="2197482"/>
            <a:ext cx="753000" cy="307746"/>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1h15 min</a:t>
            </a:r>
            <a:endParaRPr sz="800" dirty="0">
              <a:latin typeface="Lexend Deca"/>
              <a:ea typeface="Lexend Deca"/>
              <a:cs typeface="Lexend Deca"/>
              <a:sym typeface="Lexend Deca"/>
            </a:endParaRPr>
          </a:p>
        </p:txBody>
      </p:sp>
      <p:pic>
        <p:nvPicPr>
          <p:cNvPr id="48" name="Google Shape;92;p14">
            <a:extLst>
              <a:ext uri="{FF2B5EF4-FFF2-40B4-BE49-F238E27FC236}">
                <a16:creationId xmlns:a16="http://schemas.microsoft.com/office/drawing/2014/main" id="{F9680B6E-BF3C-4BD7-A1F0-48453FFA521E}"/>
              </a:ext>
            </a:extLst>
          </p:cNvPr>
          <p:cNvPicPr preferRelativeResize="0"/>
          <p:nvPr/>
        </p:nvPicPr>
        <p:blipFill>
          <a:blip r:embed="rId7">
            <a:alphaModFix/>
          </a:blip>
          <a:stretch>
            <a:fillRect/>
          </a:stretch>
        </p:blipFill>
        <p:spPr>
          <a:xfrm>
            <a:off x="3643375" y="2215557"/>
            <a:ext cx="271651" cy="271651"/>
          </a:xfrm>
          <a:prstGeom prst="rect">
            <a:avLst/>
          </a:prstGeom>
          <a:noFill/>
          <a:ln>
            <a:noFill/>
          </a:ln>
        </p:spPr>
      </p:pic>
      <p:sp>
        <p:nvSpPr>
          <p:cNvPr id="51" name="Google Shape;93;p14">
            <a:extLst>
              <a:ext uri="{FF2B5EF4-FFF2-40B4-BE49-F238E27FC236}">
                <a16:creationId xmlns:a16="http://schemas.microsoft.com/office/drawing/2014/main" id="{179E3A64-D67A-4B0C-9C5B-8C0F06F95B8C}"/>
              </a:ext>
            </a:extLst>
          </p:cNvPr>
          <p:cNvSpPr txBox="1"/>
          <p:nvPr/>
        </p:nvSpPr>
        <p:spPr>
          <a:xfrm>
            <a:off x="3915025" y="2197482"/>
            <a:ext cx="10329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avec l’ordinateur</a:t>
            </a:r>
            <a:endParaRPr sz="800" dirty="0">
              <a:latin typeface="Lexend Deca"/>
              <a:ea typeface="Lexend Deca"/>
              <a:cs typeface="Lexend Deca"/>
              <a:sym typeface="Lexend Deca"/>
            </a:endParaRPr>
          </a:p>
        </p:txBody>
      </p:sp>
      <p:sp>
        <p:nvSpPr>
          <p:cNvPr id="52" name="ZoneTexte 51">
            <a:extLst>
              <a:ext uri="{FF2B5EF4-FFF2-40B4-BE49-F238E27FC236}">
                <a16:creationId xmlns:a16="http://schemas.microsoft.com/office/drawing/2014/main" id="{0E32AFCC-15E7-4FAA-A837-4F3D1461C814}"/>
              </a:ext>
            </a:extLst>
          </p:cNvPr>
          <p:cNvSpPr txBox="1"/>
          <p:nvPr/>
        </p:nvSpPr>
        <p:spPr>
          <a:xfrm>
            <a:off x="464075" y="2625697"/>
            <a:ext cx="6602850" cy="2800767"/>
          </a:xfrm>
          <a:prstGeom prst="rect">
            <a:avLst/>
          </a:prstGeom>
          <a:noFill/>
        </p:spPr>
        <p:txBody>
          <a:bodyPr wrap="square" rtlCol="0">
            <a:spAutoFit/>
          </a:bodyPr>
          <a:lstStyle/>
          <a:p>
            <a:pPr marL="285750" indent="-285750">
              <a:buFont typeface="Arial" panose="020B0604020202020204" pitchFamily="34" charset="0"/>
              <a:buChar char="•"/>
            </a:pPr>
            <a:r>
              <a:rPr lang="fr-FR" sz="1100" b="1" dirty="0">
                <a:solidFill>
                  <a:schemeClr val="dk1"/>
                </a:solidFill>
                <a:latin typeface="Helvetica Neue"/>
              </a:rPr>
              <a:t>Expérimentation sur la loi d’ohm</a:t>
            </a:r>
          </a:p>
          <a:p>
            <a:pPr marL="285750" indent="-285750">
              <a:buFont typeface="Arial" panose="020B0604020202020204" pitchFamily="34" charset="0"/>
              <a:buChar char="•"/>
            </a:pPr>
            <a:r>
              <a:rPr lang="fr-FR" sz="1100" dirty="0">
                <a:solidFill>
                  <a:schemeClr val="dk1"/>
                </a:solidFill>
                <a:latin typeface="Helvetica Neue"/>
              </a:rPr>
              <a:t>Sur une </a:t>
            </a:r>
            <a:r>
              <a:rPr lang="fr-FR" sz="1100" dirty="0" err="1">
                <a:solidFill>
                  <a:schemeClr val="dk1"/>
                </a:solidFill>
                <a:latin typeface="Helvetica Neue"/>
              </a:rPr>
              <a:t>breadboard</a:t>
            </a:r>
            <a:r>
              <a:rPr lang="fr-FR" sz="1100" dirty="0">
                <a:solidFill>
                  <a:schemeClr val="dk1"/>
                </a:solidFill>
                <a:latin typeface="Helvetica Neue"/>
              </a:rPr>
              <a:t> placer une résistance placer un multimètre pour mesurer le courant traversant et un multimètre pour mesurer la tension aux bornes de la résistance.</a:t>
            </a:r>
          </a:p>
          <a:p>
            <a:pPr marL="285750" indent="-285750">
              <a:buFont typeface="Arial" panose="020B0604020202020204" pitchFamily="34" charset="0"/>
              <a:buChar char="•"/>
            </a:pPr>
            <a:r>
              <a:rPr lang="fr-FR" sz="1100" dirty="0">
                <a:solidFill>
                  <a:schemeClr val="dk1"/>
                </a:solidFill>
                <a:latin typeface="Helvetica Neue"/>
              </a:rPr>
              <a:t>Raccorder une source de tension variable aux bornes de la </a:t>
            </a:r>
            <a:r>
              <a:rPr lang="fr-FR" sz="1100" dirty="0" err="1">
                <a:solidFill>
                  <a:schemeClr val="dk1"/>
                </a:solidFill>
                <a:latin typeface="Helvetica Neue"/>
              </a:rPr>
              <a:t>réistances</a:t>
            </a:r>
            <a:r>
              <a:rPr lang="fr-FR" sz="1100" dirty="0">
                <a:solidFill>
                  <a:schemeClr val="dk1"/>
                </a:solidFill>
                <a:latin typeface="Helvetica Neue"/>
              </a:rPr>
              <a:t>.</a:t>
            </a:r>
          </a:p>
          <a:p>
            <a:pPr marL="285750" indent="-285750">
              <a:buFont typeface="Arial" panose="020B0604020202020204" pitchFamily="34" charset="0"/>
              <a:buChar char="•"/>
            </a:pPr>
            <a:r>
              <a:rPr lang="fr-FR" sz="1100" dirty="0">
                <a:solidFill>
                  <a:schemeClr val="dk1"/>
                </a:solidFill>
                <a:latin typeface="Helvetica Neue"/>
              </a:rPr>
              <a:t>Partir de 1V et jusqu’à 30V par pas de 2V, relever la tension et le courant dans la résistance.</a:t>
            </a:r>
          </a:p>
          <a:p>
            <a:pPr marL="285750" indent="-285750">
              <a:buFont typeface="Arial" panose="020B0604020202020204" pitchFamily="34" charset="0"/>
              <a:buChar char="•"/>
            </a:pPr>
            <a:r>
              <a:rPr lang="fr-FR" sz="1100" dirty="0">
                <a:solidFill>
                  <a:schemeClr val="dk1"/>
                </a:solidFill>
                <a:latin typeface="Helvetica Neue"/>
              </a:rPr>
              <a:t>Tracer ces mesures dans un graphique d’ordonnée Tension et d’</a:t>
            </a:r>
            <a:r>
              <a:rPr lang="fr-FR" sz="1100" dirty="0" err="1">
                <a:solidFill>
                  <a:schemeClr val="dk1"/>
                </a:solidFill>
                <a:latin typeface="Helvetica Neue"/>
              </a:rPr>
              <a:t>abssice</a:t>
            </a:r>
            <a:r>
              <a:rPr lang="fr-FR" sz="1100" dirty="0">
                <a:solidFill>
                  <a:schemeClr val="dk1"/>
                </a:solidFill>
                <a:latin typeface="Helvetica Neue"/>
              </a:rPr>
              <a:t> Courant et faire calculer le produit </a:t>
            </a:r>
            <a:r>
              <a:rPr lang="fr-FR" sz="1100" dirty="0" err="1">
                <a:solidFill>
                  <a:schemeClr val="dk1"/>
                </a:solidFill>
                <a:latin typeface="Helvetica Neue"/>
              </a:rPr>
              <a:t>Tenion</a:t>
            </a:r>
            <a:r>
              <a:rPr lang="fr-FR" sz="1100" dirty="0">
                <a:solidFill>
                  <a:schemeClr val="dk1"/>
                </a:solidFill>
                <a:latin typeface="Helvetica Neue"/>
              </a:rPr>
              <a:t>*Courant.</a:t>
            </a:r>
          </a:p>
          <a:p>
            <a:pPr marL="285750" indent="-285750">
              <a:buFont typeface="Arial" panose="020B0604020202020204" pitchFamily="34" charset="0"/>
              <a:buChar char="•"/>
            </a:pPr>
            <a:r>
              <a:rPr lang="fr-FR" sz="1100" b="1" dirty="0">
                <a:solidFill>
                  <a:schemeClr val="dk1"/>
                </a:solidFill>
                <a:latin typeface="Helvetica Neue"/>
              </a:rPr>
              <a:t>⚠ En fonction de la valeur de résistance choisie celle-ci peux se mettre à chauffer voire bruler, il faudras donc peut être adapter la plage de tension et la valeur de la résistance⚠ </a:t>
            </a:r>
          </a:p>
          <a:p>
            <a:pPr marL="285750" indent="-285750">
              <a:buFont typeface="Arial" panose="020B0604020202020204" pitchFamily="34" charset="0"/>
              <a:buChar char="•"/>
            </a:pPr>
            <a:r>
              <a:rPr lang="fr-FR" sz="1100" dirty="0">
                <a:solidFill>
                  <a:schemeClr val="dk1"/>
                </a:solidFill>
                <a:latin typeface="Helvetica Neue"/>
              </a:rPr>
              <a:t>Faire remarquer l’échauffement de la résistance lors des valeurs de tension élevée. Expliquer ainsi le fonctionnement des radiateurs électriques.</a:t>
            </a:r>
          </a:p>
          <a:p>
            <a:pPr marL="285750" indent="-285750">
              <a:buFont typeface="Arial" panose="020B0604020202020204" pitchFamily="34" charset="0"/>
              <a:buChar char="•"/>
            </a:pPr>
            <a:r>
              <a:rPr lang="fr-FR" sz="1100" dirty="0">
                <a:solidFill>
                  <a:schemeClr val="dk1"/>
                </a:solidFill>
                <a:latin typeface="Helvetica Neue"/>
              </a:rPr>
              <a:t>Essayer de faire identifier une relation linéaire entre le courant et la tension avec le graphique tracé</a:t>
            </a:r>
          </a:p>
          <a:p>
            <a:pPr marL="285750" indent="-285750">
              <a:buFont typeface="Arial" panose="020B0604020202020204" pitchFamily="34" charset="0"/>
              <a:buChar char="•"/>
            </a:pPr>
            <a:r>
              <a:rPr lang="fr-FR" sz="1100" dirty="0">
                <a:solidFill>
                  <a:schemeClr val="dk1"/>
                </a:solidFill>
                <a:latin typeface="Helvetica Neue"/>
              </a:rPr>
              <a:t>Présenter les diapos 49 à 53 pour formaliser la loi d’ohm.</a:t>
            </a:r>
          </a:p>
          <a:p>
            <a:pPr marL="285750" indent="-285750">
              <a:buFont typeface="Arial" panose="020B0604020202020204" pitchFamily="34" charset="0"/>
              <a:buChar char="•"/>
            </a:pPr>
            <a:r>
              <a:rPr lang="fr-FR" sz="1100" dirty="0">
                <a:solidFill>
                  <a:schemeClr val="dk1"/>
                </a:solidFill>
                <a:latin typeface="Helvetica Neue"/>
              </a:rPr>
              <a:t>Présenter également la diapo 54 et 55 sur la formule de la puissance et donner quelques exemples de puissance consommée par des appareils courant (grille pain, radiateur, bouilloire…)</a:t>
            </a:r>
          </a:p>
          <a:p>
            <a:pPr marL="285750" indent="-285750">
              <a:buFont typeface="Arial" panose="020B0604020202020204" pitchFamily="34" charset="0"/>
              <a:buChar char="•"/>
            </a:pPr>
            <a:endParaRPr lang="fr-FR" sz="1100" dirty="0">
              <a:solidFill>
                <a:schemeClr val="dk1"/>
              </a:solidFill>
              <a:latin typeface="Helvetica Neue"/>
            </a:endParaRPr>
          </a:p>
        </p:txBody>
      </p:sp>
      <p:sp>
        <p:nvSpPr>
          <p:cNvPr id="53" name="Google Shape;87;p14">
            <a:extLst>
              <a:ext uri="{FF2B5EF4-FFF2-40B4-BE49-F238E27FC236}">
                <a16:creationId xmlns:a16="http://schemas.microsoft.com/office/drawing/2014/main" id="{95C601A5-B9C6-41B3-AB3B-C0F9227A52C8}"/>
              </a:ext>
            </a:extLst>
          </p:cNvPr>
          <p:cNvSpPr txBox="1"/>
          <p:nvPr/>
        </p:nvSpPr>
        <p:spPr>
          <a:xfrm>
            <a:off x="407700" y="1758473"/>
            <a:ext cx="2815560" cy="369302"/>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FR" sz="1200" b="1" dirty="0">
                <a:latin typeface="Lexend Deca"/>
                <a:ea typeface="Lexend Deca"/>
                <a:cs typeface="Lexend Deca"/>
                <a:sym typeface="Lexend Deca"/>
              </a:rPr>
              <a:t>La loi d’ohm - suite</a:t>
            </a:r>
            <a:endParaRPr sz="1200" b="1" dirty="0">
              <a:latin typeface="Lexend Deca"/>
              <a:ea typeface="Lexend Deca"/>
              <a:cs typeface="Lexend Deca"/>
              <a:sym typeface="Lexend Deca"/>
            </a:endParaRPr>
          </a:p>
        </p:txBody>
      </p:sp>
      <p:sp>
        <p:nvSpPr>
          <p:cNvPr id="54" name="Google Shape;192;p17">
            <a:extLst>
              <a:ext uri="{FF2B5EF4-FFF2-40B4-BE49-F238E27FC236}">
                <a16:creationId xmlns:a16="http://schemas.microsoft.com/office/drawing/2014/main" id="{EF1751FF-589A-4012-80A6-8CA5B3B7ABEF}"/>
              </a:ext>
            </a:extLst>
          </p:cNvPr>
          <p:cNvSpPr/>
          <p:nvPr/>
        </p:nvSpPr>
        <p:spPr>
          <a:xfrm>
            <a:off x="464400" y="5884226"/>
            <a:ext cx="6631200" cy="727166"/>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93;p17">
            <a:extLst>
              <a:ext uri="{FF2B5EF4-FFF2-40B4-BE49-F238E27FC236}">
                <a16:creationId xmlns:a16="http://schemas.microsoft.com/office/drawing/2014/main" id="{998A5D09-CB6F-47F5-9283-3BEB56A59491}"/>
              </a:ext>
            </a:extLst>
          </p:cNvPr>
          <p:cNvSpPr txBox="1"/>
          <p:nvPr/>
        </p:nvSpPr>
        <p:spPr>
          <a:xfrm>
            <a:off x="407700" y="5514926"/>
            <a:ext cx="24120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b="1" dirty="0">
                <a:latin typeface="Lexend Deca"/>
                <a:ea typeface="Lexend Deca"/>
                <a:cs typeface="Lexend Deca"/>
                <a:sym typeface="Lexend Deca"/>
              </a:rPr>
              <a:t>SUPPORTS PÉDAGOGIQUES</a:t>
            </a:r>
            <a:endParaRPr sz="1200" b="1" dirty="0">
              <a:latin typeface="Lexend Deca"/>
              <a:ea typeface="Lexend Deca"/>
              <a:cs typeface="Lexend Deca"/>
              <a:sym typeface="Lexend Deca"/>
            </a:endParaRPr>
          </a:p>
        </p:txBody>
      </p:sp>
      <p:sp>
        <p:nvSpPr>
          <p:cNvPr id="56" name="Google Shape;194;p17">
            <a:extLst>
              <a:ext uri="{FF2B5EF4-FFF2-40B4-BE49-F238E27FC236}">
                <a16:creationId xmlns:a16="http://schemas.microsoft.com/office/drawing/2014/main" id="{1D57459E-6414-4C92-90BC-3835C7E8B9A3}"/>
              </a:ext>
            </a:extLst>
          </p:cNvPr>
          <p:cNvSpPr txBox="1"/>
          <p:nvPr/>
        </p:nvSpPr>
        <p:spPr>
          <a:xfrm>
            <a:off x="600213" y="5899021"/>
            <a:ext cx="6343800" cy="800189"/>
          </a:xfrm>
          <a:prstGeom prst="rect">
            <a:avLst/>
          </a:prstGeom>
          <a:noFill/>
          <a:ln>
            <a:noFill/>
          </a:ln>
        </p:spPr>
        <p:txBody>
          <a:bodyPr spcFirstLastPara="1" wrap="square" lIns="91425" tIns="91425" rIns="91425" bIns="91425" anchor="t" anchorCtr="0">
            <a:spAutoFit/>
          </a:bodyPr>
          <a:lstStyle/>
          <a:p>
            <a:pPr marL="457200" lvl="0" indent="-298450" algn="l" rtl="0">
              <a:spcBef>
                <a:spcPts val="0"/>
              </a:spcBef>
              <a:spcAft>
                <a:spcPts val="0"/>
              </a:spcAft>
              <a:buSzPts val="1100"/>
              <a:buFont typeface="Lexend Deca"/>
              <a:buChar char="●"/>
            </a:pPr>
            <a:r>
              <a:rPr lang="fr" sz="1000" dirty="0">
                <a:latin typeface="Lexend Deca"/>
                <a:ea typeface="Lexend Deca"/>
                <a:cs typeface="Lexend Deca"/>
                <a:sym typeface="Lexend Deca"/>
                <a:hlinkClick r:id="rId8"/>
              </a:rPr>
              <a:t>Les bases de l’électroniques,pptx</a:t>
            </a:r>
            <a:br>
              <a:rPr lang="fr" sz="1000" dirty="0">
                <a:latin typeface="Lexend Deca"/>
                <a:ea typeface="Lexend Deca"/>
                <a:cs typeface="Lexend Deca"/>
                <a:sym typeface="Lexend Deca"/>
              </a:rPr>
            </a:br>
            <a:r>
              <a:rPr lang="fr" sz="1000" dirty="0">
                <a:latin typeface="Lexend Deca"/>
                <a:ea typeface="Lexend Deca"/>
                <a:cs typeface="Lexend Deca"/>
                <a:sym typeface="Lexend Deca"/>
              </a:rPr>
              <a:t>Ce support a été conçu pour PowerPoint et contient de nombreuses animations qui malheuresement ne fonctionne pas avec d’autres liseuses de diapos.</a:t>
            </a:r>
            <a:br>
              <a:rPr lang="fr" sz="1000" dirty="0">
                <a:latin typeface="Lexend Deca"/>
                <a:ea typeface="Lexend Deca"/>
                <a:cs typeface="Lexend Deca"/>
                <a:sym typeface="Lexend Deca"/>
              </a:rPr>
            </a:br>
            <a:endParaRPr lang="fr" sz="1000" dirty="0">
              <a:latin typeface="Lexend Deca"/>
              <a:ea typeface="Lexend Deca"/>
              <a:cs typeface="Lexend Deca"/>
              <a:sym typeface="Lexend Deca"/>
            </a:endParaRPr>
          </a:p>
        </p:txBody>
      </p:sp>
      <p:sp>
        <p:nvSpPr>
          <p:cNvPr id="57" name="Google Shape;195;p17">
            <a:extLst>
              <a:ext uri="{FF2B5EF4-FFF2-40B4-BE49-F238E27FC236}">
                <a16:creationId xmlns:a16="http://schemas.microsoft.com/office/drawing/2014/main" id="{7DBBD431-2942-473F-B7A3-D19A9712E0BD}"/>
              </a:ext>
            </a:extLst>
          </p:cNvPr>
          <p:cNvSpPr/>
          <p:nvPr/>
        </p:nvSpPr>
        <p:spPr>
          <a:xfrm>
            <a:off x="482513" y="6993506"/>
            <a:ext cx="6631200" cy="1687421"/>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96;p17">
            <a:extLst>
              <a:ext uri="{FF2B5EF4-FFF2-40B4-BE49-F238E27FC236}">
                <a16:creationId xmlns:a16="http://schemas.microsoft.com/office/drawing/2014/main" id="{8992C3FE-0859-40AF-8EB2-668C2CA42A41}"/>
              </a:ext>
            </a:extLst>
          </p:cNvPr>
          <p:cNvSpPr txBox="1"/>
          <p:nvPr/>
        </p:nvSpPr>
        <p:spPr>
          <a:xfrm>
            <a:off x="446288" y="6624207"/>
            <a:ext cx="24120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b="1" dirty="0">
                <a:latin typeface="Lexend Deca"/>
                <a:ea typeface="Lexend Deca"/>
                <a:cs typeface="Lexend Deca"/>
                <a:sym typeface="Lexend Deca"/>
              </a:rPr>
              <a:t>CONSEILS D’ANIMATION</a:t>
            </a:r>
            <a:endParaRPr sz="1200" b="1" dirty="0">
              <a:latin typeface="Lexend Deca"/>
              <a:ea typeface="Lexend Deca"/>
              <a:cs typeface="Lexend Deca"/>
              <a:sym typeface="Lexend Deca"/>
            </a:endParaRPr>
          </a:p>
        </p:txBody>
      </p:sp>
      <p:sp>
        <p:nvSpPr>
          <p:cNvPr id="59" name="Google Shape;197;p17">
            <a:extLst>
              <a:ext uri="{FF2B5EF4-FFF2-40B4-BE49-F238E27FC236}">
                <a16:creationId xmlns:a16="http://schemas.microsoft.com/office/drawing/2014/main" id="{178FF5B9-D93A-4CA7-A4CD-5AEE03D7DFBC}"/>
              </a:ext>
            </a:extLst>
          </p:cNvPr>
          <p:cNvSpPr txBox="1"/>
          <p:nvPr/>
        </p:nvSpPr>
        <p:spPr>
          <a:xfrm>
            <a:off x="618338" y="7219707"/>
            <a:ext cx="6343800" cy="1104888"/>
          </a:xfrm>
          <a:prstGeom prst="rect">
            <a:avLst/>
          </a:prstGeom>
          <a:noFill/>
          <a:ln>
            <a:noFill/>
          </a:ln>
        </p:spPr>
        <p:txBody>
          <a:bodyPr spcFirstLastPara="1" wrap="square" lIns="91425" tIns="91425" rIns="91425" bIns="91425" anchor="t" anchorCtr="0">
            <a:spAutoFit/>
          </a:bodyPr>
          <a:lstStyle/>
          <a:p>
            <a:pPr marL="457200" lvl="0" indent="-298450" algn="l" rtl="0">
              <a:lnSpc>
                <a:spcPct val="115000"/>
              </a:lnSpc>
              <a:spcBef>
                <a:spcPts val="0"/>
              </a:spcBef>
              <a:spcAft>
                <a:spcPts val="0"/>
              </a:spcAft>
              <a:buClr>
                <a:schemeClr val="dk1"/>
              </a:buClr>
              <a:buSzPts val="1100"/>
              <a:buFont typeface="Lexend Deca"/>
              <a:buChar char="●"/>
            </a:pPr>
            <a:r>
              <a:rPr lang="fr" sz="1300" dirty="0">
                <a:solidFill>
                  <a:schemeClr val="dk1"/>
                </a:solidFill>
                <a:latin typeface="Helvetica Neue"/>
                <a:ea typeface="Helvetica Neue"/>
                <a:cs typeface="Helvetica Neue"/>
                <a:sym typeface="Helvetica Neue"/>
              </a:rPr>
              <a:t>L’idée de cette partie est de passer par la pratique pour mettre en évidence des lois fondamentales de l’électricité. Comme cel</a:t>
            </a:r>
            <a:r>
              <a:rPr lang="fr-FR" sz="1300" dirty="0">
                <a:solidFill>
                  <a:schemeClr val="dk1"/>
                </a:solidFill>
                <a:latin typeface="Helvetica Neue"/>
                <a:ea typeface="Helvetica Neue"/>
                <a:cs typeface="Helvetica Neue"/>
                <a:sym typeface="Helvetica Neue"/>
              </a:rPr>
              <a:t>a</a:t>
            </a:r>
            <a:r>
              <a:rPr lang="fr" sz="1300" dirty="0">
                <a:solidFill>
                  <a:schemeClr val="dk1"/>
                </a:solidFill>
                <a:latin typeface="Helvetica Neue"/>
                <a:ea typeface="Helvetica Neue"/>
                <a:cs typeface="Helvetica Neue"/>
                <a:sym typeface="Helvetica Neue"/>
              </a:rPr>
              <a:t> reste une approche théorique ne pas hésiter à relier les différents phénomènes à des phénomènes connus (eau et barrages, appareils chauffant, etc…)</a:t>
            </a:r>
            <a:endParaRPr sz="1100" dirty="0">
              <a:solidFill>
                <a:schemeClr val="dk1"/>
              </a:solidFill>
              <a:latin typeface="Lexend Deca"/>
              <a:ea typeface="Lexend Deca"/>
              <a:cs typeface="Lexend Deca"/>
              <a:sym typeface="Lexend Deca"/>
            </a:endParaRPr>
          </a:p>
        </p:txBody>
      </p:sp>
      <p:sp>
        <p:nvSpPr>
          <p:cNvPr id="60" name="Google Shape;203;p17">
            <a:extLst>
              <a:ext uri="{FF2B5EF4-FFF2-40B4-BE49-F238E27FC236}">
                <a16:creationId xmlns:a16="http://schemas.microsoft.com/office/drawing/2014/main" id="{9BA85FC6-36B8-4585-B594-926494BEB4B6}"/>
              </a:ext>
            </a:extLst>
          </p:cNvPr>
          <p:cNvSpPr/>
          <p:nvPr/>
        </p:nvSpPr>
        <p:spPr>
          <a:xfrm>
            <a:off x="456525" y="8964995"/>
            <a:ext cx="6631200" cy="658706"/>
          </a:xfrm>
          <a:prstGeom prst="rect">
            <a:avLst/>
          </a:prstGeom>
          <a:noFill/>
          <a:ln w="19050" cap="flat" cmpd="sng">
            <a:solidFill>
              <a:srgbClr val="FF99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 name="Google Shape;204;p17">
            <a:extLst>
              <a:ext uri="{FF2B5EF4-FFF2-40B4-BE49-F238E27FC236}">
                <a16:creationId xmlns:a16="http://schemas.microsoft.com/office/drawing/2014/main" id="{8D0FC10F-CB10-4EA1-8719-A51EF2DE8645}"/>
              </a:ext>
            </a:extLst>
          </p:cNvPr>
          <p:cNvSpPr txBox="1"/>
          <p:nvPr/>
        </p:nvSpPr>
        <p:spPr>
          <a:xfrm>
            <a:off x="2448363" y="8964994"/>
            <a:ext cx="26475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b="1" dirty="0">
                <a:latin typeface="Helvetica Neue"/>
                <a:ea typeface="Helvetica Neue"/>
                <a:cs typeface="Helvetica Neue"/>
                <a:sym typeface="Helvetica Neue"/>
              </a:rPr>
              <a:t>Atelier conçu et rédigé par : </a:t>
            </a:r>
            <a:endParaRPr b="1" dirty="0">
              <a:latin typeface="Helvetica Neue"/>
              <a:ea typeface="Helvetica Neue"/>
              <a:cs typeface="Helvetica Neue"/>
              <a:sym typeface="Helvetica Neue"/>
            </a:endParaRPr>
          </a:p>
        </p:txBody>
      </p:sp>
      <p:sp>
        <p:nvSpPr>
          <p:cNvPr id="62" name="Google Shape;205;p17">
            <a:extLst>
              <a:ext uri="{FF2B5EF4-FFF2-40B4-BE49-F238E27FC236}">
                <a16:creationId xmlns:a16="http://schemas.microsoft.com/office/drawing/2014/main" id="{BBFEC5F5-6F94-4331-BF81-D07792785D3A}"/>
              </a:ext>
            </a:extLst>
          </p:cNvPr>
          <p:cNvSpPr txBox="1"/>
          <p:nvPr/>
        </p:nvSpPr>
        <p:spPr>
          <a:xfrm>
            <a:off x="3063213" y="9223500"/>
            <a:ext cx="14178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fr" dirty="0">
                <a:latin typeface="Helvetica Neue"/>
                <a:ea typeface="Helvetica Neue"/>
                <a:cs typeface="Helvetica Neue"/>
                <a:sym typeface="Helvetica Neue"/>
              </a:rPr>
              <a:t>Théo Hyvon</a:t>
            </a:r>
            <a:endParaRPr dirty="0">
              <a:solidFill>
                <a:srgbClr val="000000"/>
              </a:solidFill>
              <a:latin typeface="Helvetica Neue"/>
              <a:ea typeface="Helvetica Neue"/>
              <a:cs typeface="Helvetica Neue"/>
              <a:sym typeface="Helvetica Neue"/>
            </a:endParaRPr>
          </a:p>
        </p:txBody>
      </p:sp>
    </p:spTree>
    <p:extLst>
      <p:ext uri="{BB962C8B-B14F-4D97-AF65-F5344CB8AC3E}">
        <p14:creationId xmlns:p14="http://schemas.microsoft.com/office/powerpoint/2010/main" val="1752017141"/>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1253</TotalTime>
  <Words>1356</Words>
  <Application>Microsoft Office PowerPoint</Application>
  <PresentationFormat>Personnalisé</PresentationFormat>
  <Paragraphs>126</Paragraphs>
  <Slides>5</Slides>
  <Notes>5</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5</vt:i4>
      </vt:variant>
    </vt:vector>
  </HeadingPairs>
  <TitlesOfParts>
    <vt:vector size="9" baseType="lpstr">
      <vt:lpstr>Arial</vt:lpstr>
      <vt:lpstr>Helvetica Neue</vt:lpstr>
      <vt:lpstr>Lexend Deca</vt:lpstr>
      <vt:lpstr>Simple Light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TooT</dc:creator>
  <cp:lastModifiedBy>TooT</cp:lastModifiedBy>
  <cp:revision>46</cp:revision>
  <dcterms:modified xsi:type="dcterms:W3CDTF">2024-09-04T09:08:20Z</dcterms:modified>
</cp:coreProperties>
</file>