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
  </p:notesMasterIdLst>
  <p:sldIdLst>
    <p:sldId id="256" r:id="rId2"/>
    <p:sldId id="257" r:id="rId3"/>
    <p:sldId id="261" r:id="rId4"/>
  </p:sldIdLst>
  <p:sldSz cx="7559675" cy="10439400"/>
  <p:notesSz cx="6858000" cy="9144000"/>
  <p:embeddedFontLst>
    <p:embeddedFont>
      <p:font typeface="Helvetica Neue" panose="020B0604020202020204" charset="0"/>
      <p:regular r:id="rId6"/>
      <p:bold r:id="rId7"/>
      <p:italic r:id="rId8"/>
      <p:boldItalic r:id="rId9"/>
    </p:embeddedFont>
    <p:embeddedFont>
      <p:font typeface="Lexend Deca" panose="020B0604020202020204" charset="0"/>
      <p:regular r:id="rId10"/>
      <p:bold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1818" y="-1350"/>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tableStyles" Target="tableStyle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hyperlink" Target="https://docs.google.com/presentation/d/1_qA50cmltLJ0_YXi5HNFeOFy5dCE384s/edit?usp=drive_link&amp;ouid=110341781899738024842&amp;rtpof=true&amp;sd=true" TargetMode="External"/><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3h</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Résistances</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Niveau</a:t>
            </a:r>
            <a:endParaRPr sz="1200" dirty="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100" dirty="0">
                <a:solidFill>
                  <a:schemeClr val="dk1"/>
                </a:solidFill>
                <a:latin typeface="Helvetica Neue"/>
                <a:sym typeface="Helvetica Neue"/>
              </a:rPr>
              <a:t>L'objectif de cet atelier est de découvrir par l’expérimentation le fonctionnement des appareils de génération et de mesures de signaux autour d’un fil conducteur : le son et la musique.</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de présentation </a:t>
            </a:r>
            <a:r>
              <a:rPr lang="fr" sz="1100" i="1" u="sng" dirty="0">
                <a:solidFill>
                  <a:schemeClr val="dk1"/>
                </a:solidFill>
                <a:latin typeface="Helvetica Neue"/>
              </a:rPr>
              <a:t>Bases de l’électronique.pptx</a:t>
            </a:r>
          </a:p>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Un </a:t>
            </a:r>
            <a:r>
              <a:rPr lang="fr-FR" sz="1100" dirty="0">
                <a:solidFill>
                  <a:schemeClr val="dk1"/>
                </a:solidFill>
                <a:latin typeface="Helvetica Neue"/>
              </a:rPr>
              <a:t>vidéoprojecteur et un écran.</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 multimètre par binôme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Une alimentation stabilisée par binôme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résistances de différentes valeurs 47 Ohms à 100 kOhms </a:t>
            </a:r>
            <a:endParaRPr sz="1100" dirty="0">
              <a:solidFill>
                <a:schemeClr val="dk1"/>
              </a:solidFill>
              <a:latin typeface="Helvetica Neue"/>
            </a:endParaRP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Les signaux</a:t>
            </a:r>
            <a:endParaRPr sz="1200" b="1" i="0" u="none" strike="noStrike" cap="none" dirty="0">
              <a:solidFill>
                <a:srgbClr val="FFFFFF"/>
              </a:solidFill>
              <a:latin typeface="Helvetica Neue"/>
              <a:ea typeface="Helvetica Neue"/>
              <a:cs typeface="Helvetica Neue"/>
              <a:sym typeface="Helvetica Neue"/>
            </a:endParaRPr>
          </a:p>
        </p:txBody>
      </p:sp>
      <p:sp>
        <p:nvSpPr>
          <p:cNvPr id="32" name="Google Shape;80;p13">
            <a:extLst>
              <a:ext uri="{FF2B5EF4-FFF2-40B4-BE49-F238E27FC236}">
                <a16:creationId xmlns:a16="http://schemas.microsoft.com/office/drawing/2014/main" id="{8E36E019-1983-4EB4-A7E2-628C112734F0}"/>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8, 9, 10, 13, 14</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6"/>
            <a:ext cx="6631200" cy="2532952"/>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388998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Le son une histoire de fréquences</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473650" y="2045110"/>
            <a:ext cx="271651" cy="271651"/>
          </a:xfrm>
          <a:prstGeom prst="rect">
            <a:avLst/>
          </a:prstGeom>
          <a:noFill/>
          <a:ln>
            <a:noFill/>
          </a:ln>
        </p:spPr>
      </p:pic>
      <p:sp>
        <p:nvSpPr>
          <p:cNvPr id="91" name="Google Shape;91;p14"/>
          <p:cNvSpPr txBox="1"/>
          <p:nvPr/>
        </p:nvSpPr>
        <p:spPr>
          <a:xfrm>
            <a:off x="2697450" y="2027035"/>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643375" y="2045110"/>
            <a:ext cx="271651" cy="271651"/>
          </a:xfrm>
          <a:prstGeom prst="rect">
            <a:avLst/>
          </a:prstGeom>
          <a:noFill/>
          <a:ln>
            <a:noFill/>
          </a:ln>
        </p:spPr>
      </p:pic>
      <p:sp>
        <p:nvSpPr>
          <p:cNvPr id="93" name="Google Shape;93;p14"/>
          <p:cNvSpPr txBox="1"/>
          <p:nvPr/>
        </p:nvSpPr>
        <p:spPr>
          <a:xfrm>
            <a:off x="3915025" y="202703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8498902"/>
            <a:ext cx="6631200" cy="1274629"/>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7737539"/>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Les signaux - Théorie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8106827"/>
            <a:ext cx="271651" cy="271651"/>
          </a:xfrm>
          <a:prstGeom prst="rect">
            <a:avLst/>
          </a:prstGeom>
          <a:noFill/>
          <a:ln>
            <a:noFill/>
          </a:ln>
        </p:spPr>
      </p:pic>
      <p:sp>
        <p:nvSpPr>
          <p:cNvPr id="97" name="Google Shape;97;p14"/>
          <p:cNvSpPr txBox="1"/>
          <p:nvPr/>
        </p:nvSpPr>
        <p:spPr>
          <a:xfrm>
            <a:off x="780150" y="8088764"/>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8109101"/>
            <a:ext cx="271651" cy="271651"/>
          </a:xfrm>
          <a:prstGeom prst="rect">
            <a:avLst/>
          </a:prstGeom>
          <a:noFill/>
          <a:ln>
            <a:noFill/>
          </a:ln>
        </p:spPr>
      </p:pic>
      <p:sp>
        <p:nvSpPr>
          <p:cNvPr id="99" name="Google Shape;99;p14"/>
          <p:cNvSpPr txBox="1"/>
          <p:nvPr/>
        </p:nvSpPr>
        <p:spPr>
          <a:xfrm>
            <a:off x="2740550" y="8091039"/>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30 min</a:t>
            </a:r>
            <a:endParaRPr sz="800" dirty="0">
              <a:latin typeface="Lexend Deca"/>
              <a:ea typeface="Lexend Deca"/>
              <a:cs typeface="Lexend Deca"/>
              <a:sym typeface="Lexend Deca"/>
            </a:endParaRPr>
          </a:p>
        </p:txBody>
      </p:sp>
      <p:grpSp>
        <p:nvGrpSpPr>
          <p:cNvPr id="2" name="Groupe 1">
            <a:extLst>
              <a:ext uri="{FF2B5EF4-FFF2-40B4-BE49-F238E27FC236}">
                <a16:creationId xmlns:a16="http://schemas.microsoft.com/office/drawing/2014/main" id="{1A6D64DF-B2CC-4AD4-A8BE-0B7F5BC9F941}"/>
              </a:ext>
            </a:extLst>
          </p:cNvPr>
          <p:cNvGrpSpPr/>
          <p:nvPr/>
        </p:nvGrpSpPr>
        <p:grpSpPr>
          <a:xfrm>
            <a:off x="566525" y="9280519"/>
            <a:ext cx="2456776" cy="307801"/>
            <a:chOff x="519492" y="6811585"/>
            <a:chExt cx="2456776" cy="307801"/>
          </a:xfrm>
        </p:grpSpPr>
        <p:pic>
          <p:nvPicPr>
            <p:cNvPr id="101" name="Google Shape;101;p14"/>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7">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8">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5" y="2455250"/>
            <a:ext cx="6631200" cy="2462213"/>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A l’aide d’un générateur de basses fréquence, un amplificateur audio et une paire d’enceintes, injecter le signal du GBF dans l’ampli audio. </a:t>
            </a:r>
          </a:p>
          <a:p>
            <a:pPr marL="285750" indent="-285750">
              <a:buFont typeface="Arial" panose="020B0604020202020204" pitchFamily="34" charset="0"/>
              <a:buChar char="•"/>
            </a:pPr>
            <a:r>
              <a:rPr lang="fr-FR" sz="1100" dirty="0">
                <a:solidFill>
                  <a:schemeClr val="dk1"/>
                </a:solidFill>
                <a:latin typeface="Helvetica Neue"/>
              </a:rPr>
              <a:t>Faire varier la fréquence du GBF de 0Hz à 20 000 Hz, demander aux participant.es de lever la main lorsqu’ils n’entendent plus le son produit par le GBF.</a:t>
            </a:r>
          </a:p>
          <a:p>
            <a:pPr marL="285750" indent="-285750">
              <a:buFont typeface="Arial" panose="020B0604020202020204" pitchFamily="34" charset="0"/>
              <a:buChar char="•"/>
            </a:pPr>
            <a:r>
              <a:rPr lang="fr-FR" sz="1100" dirty="0">
                <a:solidFill>
                  <a:schemeClr val="dk1"/>
                </a:solidFill>
                <a:latin typeface="Helvetica Neue"/>
              </a:rPr>
              <a:t>Demander aux participant.es comment fonctionne l’oreille. L’objectif ici est de mettre en évidence le lien entre la vibration de l’air et la fréquence. Son Graves / Basse fréquence sons aigus / Haute fréquences.</a:t>
            </a:r>
          </a:p>
          <a:p>
            <a:pPr marL="285750" indent="-285750">
              <a:buFont typeface="Arial" panose="020B0604020202020204" pitchFamily="34" charset="0"/>
              <a:buChar char="•"/>
            </a:pPr>
            <a:r>
              <a:rPr lang="fr-FR" sz="1100" dirty="0">
                <a:solidFill>
                  <a:schemeClr val="dk1"/>
                </a:solidFill>
                <a:latin typeface="Helvetica Neue"/>
              </a:rPr>
              <a:t>Que se passe-t-il lorsque l’on utilise un signal carré ou un signal triangulaire ? L’idée est ici de mettre en évidence le fait que le sinus est le signal « pur »</a:t>
            </a:r>
          </a:p>
          <a:p>
            <a:pPr marL="285750" indent="-285750">
              <a:buFont typeface="Arial" panose="020B0604020202020204" pitchFamily="34" charset="0"/>
              <a:buChar char="•"/>
            </a:pPr>
            <a:r>
              <a:rPr lang="fr-FR" sz="1100" dirty="0">
                <a:solidFill>
                  <a:schemeClr val="dk1"/>
                </a:solidFill>
                <a:latin typeface="Helvetica Neue"/>
              </a:rPr>
              <a:t>Brancher un oscilloscope en sortie du GBF et régler le signal sur une basse fréquence. Observer le mouvement de l’enceinte et mettre en relation le déplacement de l’enceinte et le signal sur l’oscilloscope.</a:t>
            </a:r>
          </a:p>
          <a:p>
            <a:pPr marL="285750" indent="-285750">
              <a:buFont typeface="Arial" panose="020B0604020202020204" pitchFamily="34" charset="0"/>
              <a:buChar char="•"/>
            </a:pPr>
            <a:r>
              <a:rPr lang="fr-FR" sz="1100" dirty="0">
                <a:solidFill>
                  <a:schemeClr val="dk1"/>
                </a:solidFill>
                <a:latin typeface="Helvetica Neue"/>
              </a:rPr>
              <a:t>Remplacer le GBF par de la musique, demander aux participant.es de décrire le genre de signal que l’on observe sur l’oscilloscope.</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494358" y="8509179"/>
            <a:ext cx="6631200" cy="600164"/>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Présenter les diapos 56 à 65 et à l’aide de l’outil en ligne </a:t>
            </a:r>
            <a:r>
              <a:rPr lang="fr-FR" sz="1100" dirty="0" err="1">
                <a:solidFill>
                  <a:schemeClr val="dk1"/>
                </a:solidFill>
                <a:latin typeface="Helvetica Neue"/>
              </a:rPr>
              <a:t>Desmos</a:t>
            </a:r>
            <a:r>
              <a:rPr lang="fr-FR" sz="1100" dirty="0">
                <a:solidFill>
                  <a:schemeClr val="dk1"/>
                </a:solidFill>
                <a:latin typeface="Helvetica Neue"/>
              </a:rPr>
              <a:t> mettre en évidence les différentes caractéristiques d’un signal temporel : Période, Fréquence, Amplitude Crète à crète, Amplitude efficace, addition de signaux sinus Fourrier. « Tout est Sinus »</a:t>
            </a:r>
          </a:p>
        </p:txBody>
      </p:sp>
      <p:sp>
        <p:nvSpPr>
          <p:cNvPr id="38" name="ZoneTexte 37">
            <a:extLst>
              <a:ext uri="{FF2B5EF4-FFF2-40B4-BE49-F238E27FC236}">
                <a16:creationId xmlns:a16="http://schemas.microsoft.com/office/drawing/2014/main" id="{CE87B71E-174F-44EE-8451-760937D54D30}"/>
              </a:ext>
            </a:extLst>
          </p:cNvPr>
          <p:cNvSpPr txBox="1"/>
          <p:nvPr/>
        </p:nvSpPr>
        <p:spPr>
          <a:xfrm>
            <a:off x="2902700" y="9209406"/>
            <a:ext cx="4090450" cy="415498"/>
          </a:xfrm>
          <a:prstGeom prst="rect">
            <a:avLst/>
          </a:prstGeom>
          <a:noFill/>
        </p:spPr>
        <p:txBody>
          <a:bodyPr wrap="square">
            <a:spAutoFit/>
          </a:bodyPr>
          <a:lstStyle/>
          <a:p>
            <a:r>
              <a:rPr lang="fr-FR" sz="700" dirty="0"/>
              <a:t>Dans cette partie les notations mathématiques peuvent être impressionnantes, mais ne pas hésiter à laisser les participant.es à aller sur </a:t>
            </a:r>
            <a:r>
              <a:rPr lang="fr-FR" sz="700" dirty="0" err="1"/>
              <a:t>Desmos</a:t>
            </a:r>
            <a:r>
              <a:rPr lang="fr-FR" sz="700" dirty="0"/>
              <a:t> et refaire les différentes notations de façon à imager les différentes relations.</a:t>
            </a: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5">
            <a:alphaModFix/>
          </a:blip>
          <a:stretch>
            <a:fillRect/>
          </a:stretch>
        </p:blipFill>
        <p:spPr>
          <a:xfrm>
            <a:off x="3643375" y="8092700"/>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807462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l’ordinateur</a:t>
            </a:r>
            <a:endParaRPr sz="800" dirty="0">
              <a:latin typeface="Lexend Deca"/>
              <a:ea typeface="Lexend Deca"/>
              <a:cs typeface="Lexend Deca"/>
              <a:sym typeface="Lexend Deca"/>
            </a:endParaRP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Les signaux</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8, 9, 10, 13, 14</a:t>
            </a:r>
            <a:endParaRPr sz="1100" dirty="0">
              <a:solidFill>
                <a:srgbClr val="FFFFFF"/>
              </a:solidFill>
              <a:latin typeface="Helvetica Neue"/>
              <a:ea typeface="Helvetica Neue"/>
              <a:cs typeface="Helvetica Neue"/>
              <a:sym typeface="Helvetica Neue"/>
            </a:endParaRPr>
          </a:p>
        </p:txBody>
      </p:sp>
      <p:sp>
        <p:nvSpPr>
          <p:cNvPr id="41" name="Google Shape;94;p14">
            <a:extLst>
              <a:ext uri="{FF2B5EF4-FFF2-40B4-BE49-F238E27FC236}">
                <a16:creationId xmlns:a16="http://schemas.microsoft.com/office/drawing/2014/main" id="{A72F8B0A-5698-4D3A-A0A0-D96E5115A1B4}"/>
              </a:ext>
            </a:extLst>
          </p:cNvPr>
          <p:cNvSpPr/>
          <p:nvPr/>
        </p:nvSpPr>
        <p:spPr>
          <a:xfrm>
            <a:off x="492750" y="5817315"/>
            <a:ext cx="6631200" cy="1902137"/>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95;p14">
            <a:extLst>
              <a:ext uri="{FF2B5EF4-FFF2-40B4-BE49-F238E27FC236}">
                <a16:creationId xmlns:a16="http://schemas.microsoft.com/office/drawing/2014/main" id="{1718B757-3F0C-4A74-BAAE-E7E0D77F7DA2}"/>
              </a:ext>
            </a:extLst>
          </p:cNvPr>
          <p:cNvSpPr txBox="1"/>
          <p:nvPr/>
        </p:nvSpPr>
        <p:spPr>
          <a:xfrm>
            <a:off x="436049" y="5055952"/>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Les signaux - Mesures</a:t>
            </a:r>
            <a:endParaRPr sz="1200" b="1" dirty="0">
              <a:latin typeface="Lexend Deca"/>
              <a:ea typeface="Lexend Deca"/>
              <a:cs typeface="Lexend Deca"/>
              <a:sym typeface="Lexend Deca"/>
            </a:endParaRPr>
          </a:p>
        </p:txBody>
      </p:sp>
      <p:pic>
        <p:nvPicPr>
          <p:cNvPr id="43" name="Google Shape;96;p14">
            <a:extLst>
              <a:ext uri="{FF2B5EF4-FFF2-40B4-BE49-F238E27FC236}">
                <a16:creationId xmlns:a16="http://schemas.microsoft.com/office/drawing/2014/main" id="{9048EAA5-03E4-4A92-AEAB-488F525E6B63}"/>
              </a:ext>
            </a:extLst>
          </p:cNvPr>
          <p:cNvPicPr preferRelativeResize="0"/>
          <p:nvPr/>
        </p:nvPicPr>
        <p:blipFill>
          <a:blip r:embed="rId3">
            <a:alphaModFix/>
          </a:blip>
          <a:stretch>
            <a:fillRect/>
          </a:stretch>
        </p:blipFill>
        <p:spPr>
          <a:xfrm>
            <a:off x="492750" y="5425240"/>
            <a:ext cx="271651" cy="271651"/>
          </a:xfrm>
          <a:prstGeom prst="rect">
            <a:avLst/>
          </a:prstGeom>
          <a:noFill/>
          <a:ln>
            <a:noFill/>
          </a:ln>
        </p:spPr>
      </p:pic>
      <p:sp>
        <p:nvSpPr>
          <p:cNvPr id="44" name="Google Shape;97;p14">
            <a:extLst>
              <a:ext uri="{FF2B5EF4-FFF2-40B4-BE49-F238E27FC236}">
                <a16:creationId xmlns:a16="http://schemas.microsoft.com/office/drawing/2014/main" id="{F2F0ADC4-E621-4CCB-A440-037336F088C9}"/>
              </a:ext>
            </a:extLst>
          </p:cNvPr>
          <p:cNvSpPr txBox="1"/>
          <p:nvPr/>
        </p:nvSpPr>
        <p:spPr>
          <a:xfrm>
            <a:off x="780150" y="5407177"/>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47" name="Google Shape;98;p14">
            <a:extLst>
              <a:ext uri="{FF2B5EF4-FFF2-40B4-BE49-F238E27FC236}">
                <a16:creationId xmlns:a16="http://schemas.microsoft.com/office/drawing/2014/main" id="{5060DEFA-6EF9-46EB-B0DD-0A43D2ADA6D8}"/>
              </a:ext>
            </a:extLst>
          </p:cNvPr>
          <p:cNvPicPr preferRelativeResize="0"/>
          <p:nvPr/>
        </p:nvPicPr>
        <p:blipFill>
          <a:blip r:embed="rId4">
            <a:alphaModFix/>
          </a:blip>
          <a:stretch>
            <a:fillRect/>
          </a:stretch>
        </p:blipFill>
        <p:spPr>
          <a:xfrm>
            <a:off x="2468900" y="5427514"/>
            <a:ext cx="271651" cy="271651"/>
          </a:xfrm>
          <a:prstGeom prst="rect">
            <a:avLst/>
          </a:prstGeom>
          <a:noFill/>
          <a:ln>
            <a:noFill/>
          </a:ln>
        </p:spPr>
      </p:pic>
      <p:sp>
        <p:nvSpPr>
          <p:cNvPr id="48" name="Google Shape;99;p14">
            <a:extLst>
              <a:ext uri="{FF2B5EF4-FFF2-40B4-BE49-F238E27FC236}">
                <a16:creationId xmlns:a16="http://schemas.microsoft.com/office/drawing/2014/main" id="{2198864E-3DB3-4A27-9926-E73CE6D88EDD}"/>
              </a:ext>
            </a:extLst>
          </p:cNvPr>
          <p:cNvSpPr txBox="1"/>
          <p:nvPr/>
        </p:nvSpPr>
        <p:spPr>
          <a:xfrm>
            <a:off x="2740550" y="5409452"/>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 h</a:t>
            </a:r>
            <a:endParaRPr sz="800" dirty="0">
              <a:latin typeface="Lexend Deca"/>
              <a:ea typeface="Lexend Deca"/>
              <a:cs typeface="Lexend Deca"/>
              <a:sym typeface="Lexend Deca"/>
            </a:endParaRPr>
          </a:p>
        </p:txBody>
      </p:sp>
      <p:sp>
        <p:nvSpPr>
          <p:cNvPr id="54" name="ZoneTexte 53">
            <a:extLst>
              <a:ext uri="{FF2B5EF4-FFF2-40B4-BE49-F238E27FC236}">
                <a16:creationId xmlns:a16="http://schemas.microsoft.com/office/drawing/2014/main" id="{B9D355D6-1AFA-4F06-BF8D-691CA5B6D33A}"/>
              </a:ext>
            </a:extLst>
          </p:cNvPr>
          <p:cNvSpPr txBox="1"/>
          <p:nvPr/>
        </p:nvSpPr>
        <p:spPr>
          <a:xfrm>
            <a:off x="494358" y="5827592"/>
            <a:ext cx="6631200" cy="1107996"/>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Par binôme avec un GBF et un multimètre, mesurer la sortie du GBF avec le voltmètre en mode AC et DC et faire varier les différents réglages du GBF, essayer d’identifier les mesures de valeurs continue et alternative et les paramètres d’offset et d’amplitude du GBF.</a:t>
            </a:r>
          </a:p>
          <a:p>
            <a:pPr marL="285750" indent="-285750">
              <a:buFont typeface="Arial" panose="020B0604020202020204" pitchFamily="34" charset="0"/>
              <a:buChar char="•"/>
            </a:pPr>
            <a:r>
              <a:rPr lang="fr-FR" sz="1100" dirty="0">
                <a:solidFill>
                  <a:schemeClr val="dk1"/>
                </a:solidFill>
                <a:latin typeface="Helvetica Neue"/>
              </a:rPr>
              <a:t>Remplacer le multimètre par un oscilloscope et visualiser des signaux sinus, carré, triangulaire (sans utiliser le bouton « Auto » ) et valider les observations faites sur les différents réglages du GBF.</a:t>
            </a:r>
          </a:p>
        </p:txBody>
      </p:sp>
      <p:pic>
        <p:nvPicPr>
          <p:cNvPr id="56" name="Google Shape;92;p14">
            <a:extLst>
              <a:ext uri="{FF2B5EF4-FFF2-40B4-BE49-F238E27FC236}">
                <a16:creationId xmlns:a16="http://schemas.microsoft.com/office/drawing/2014/main" id="{6B478B66-CE0F-4A6F-BCD7-0CEAFCC12B54}"/>
              </a:ext>
            </a:extLst>
          </p:cNvPr>
          <p:cNvPicPr preferRelativeResize="0"/>
          <p:nvPr/>
        </p:nvPicPr>
        <p:blipFill>
          <a:blip r:embed="rId5">
            <a:alphaModFix/>
          </a:blip>
          <a:stretch>
            <a:fillRect/>
          </a:stretch>
        </p:blipFill>
        <p:spPr>
          <a:xfrm>
            <a:off x="3643375" y="5411113"/>
            <a:ext cx="271651" cy="271651"/>
          </a:xfrm>
          <a:prstGeom prst="rect">
            <a:avLst/>
          </a:prstGeom>
          <a:noFill/>
          <a:ln>
            <a:noFill/>
          </a:ln>
        </p:spPr>
      </p:pic>
      <p:sp>
        <p:nvSpPr>
          <p:cNvPr id="57" name="Google Shape;93;p14">
            <a:extLst>
              <a:ext uri="{FF2B5EF4-FFF2-40B4-BE49-F238E27FC236}">
                <a16:creationId xmlns:a16="http://schemas.microsoft.com/office/drawing/2014/main" id="{3542AB8C-F154-489E-BF8D-9B019EABEB62}"/>
              </a:ext>
            </a:extLst>
          </p:cNvPr>
          <p:cNvSpPr txBox="1"/>
          <p:nvPr/>
        </p:nvSpPr>
        <p:spPr>
          <a:xfrm>
            <a:off x="3915025" y="5393038"/>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l’ordinateur</a:t>
            </a:r>
            <a:endParaRPr sz="800" dirty="0">
              <a:latin typeface="Lexend Deca"/>
              <a:ea typeface="Lexend Deca"/>
              <a:cs typeface="Lexend Deca"/>
              <a:sym typeface="Lexend Deca"/>
            </a:endParaRPr>
          </a:p>
        </p:txBody>
      </p:sp>
      <p:grpSp>
        <p:nvGrpSpPr>
          <p:cNvPr id="39" name="Groupe 38">
            <a:extLst>
              <a:ext uri="{FF2B5EF4-FFF2-40B4-BE49-F238E27FC236}">
                <a16:creationId xmlns:a16="http://schemas.microsoft.com/office/drawing/2014/main" id="{6E18D9DE-8C21-47C0-8047-32BAFD466BB8}"/>
              </a:ext>
            </a:extLst>
          </p:cNvPr>
          <p:cNvGrpSpPr/>
          <p:nvPr/>
        </p:nvGrpSpPr>
        <p:grpSpPr>
          <a:xfrm>
            <a:off x="566525" y="7031486"/>
            <a:ext cx="2456776" cy="307801"/>
            <a:chOff x="519492" y="6811585"/>
            <a:chExt cx="2456776" cy="307801"/>
          </a:xfrm>
        </p:grpSpPr>
        <p:pic>
          <p:nvPicPr>
            <p:cNvPr id="40" name="Google Shape;101;p14">
              <a:extLst>
                <a:ext uri="{FF2B5EF4-FFF2-40B4-BE49-F238E27FC236}">
                  <a16:creationId xmlns:a16="http://schemas.microsoft.com/office/drawing/2014/main" id="{0F57AE03-1410-45D2-9DF0-98E5B85E8608}"/>
                </a:ext>
              </a:extLst>
            </p:cNvPr>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51" name="Google Shape;102;p14">
              <a:extLst>
                <a:ext uri="{FF2B5EF4-FFF2-40B4-BE49-F238E27FC236}">
                  <a16:creationId xmlns:a16="http://schemas.microsoft.com/office/drawing/2014/main" id="{69AADD06-AC78-4907-995E-C0734A6D3E25}"/>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52" name="ZoneTexte 51">
            <a:extLst>
              <a:ext uri="{FF2B5EF4-FFF2-40B4-BE49-F238E27FC236}">
                <a16:creationId xmlns:a16="http://schemas.microsoft.com/office/drawing/2014/main" id="{5F7D084F-A5B0-4AA9-A52F-6C9B9FA6B6B2}"/>
              </a:ext>
            </a:extLst>
          </p:cNvPr>
          <p:cNvSpPr txBox="1"/>
          <p:nvPr/>
        </p:nvSpPr>
        <p:spPr>
          <a:xfrm>
            <a:off x="2902700" y="6960373"/>
            <a:ext cx="4090450" cy="523220"/>
          </a:xfrm>
          <a:prstGeom prst="rect">
            <a:avLst/>
          </a:prstGeom>
          <a:noFill/>
        </p:spPr>
        <p:txBody>
          <a:bodyPr wrap="square">
            <a:spAutoFit/>
          </a:bodyPr>
          <a:lstStyle/>
          <a:p>
            <a:r>
              <a:rPr lang="fr-FR" sz="700" dirty="0"/>
              <a:t>Dans cette partie si l’oscilloscope est un modèle analogique il peux être très compliqué de partir de zéro, une démonstration où au minima une calibration du niveau de référence de la voie par rapport à la GND aideras les binômes à mieux appréhender les réglages de l’oscilloscope et mesurer leurs signaux.</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3">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4">
            <a:alphaModFix/>
          </a:blip>
          <a:stretch>
            <a:fillRect/>
          </a:stretch>
        </p:blipFill>
        <p:spPr>
          <a:xfrm>
            <a:off x="6456600" y="10010676"/>
            <a:ext cx="942900" cy="330022"/>
          </a:xfrm>
          <a:prstGeom prst="rect">
            <a:avLst/>
          </a:prstGeom>
          <a:noFill/>
          <a:ln>
            <a:noFill/>
          </a:ln>
        </p:spPr>
      </p:pic>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Les signaux</a:t>
            </a:r>
            <a:endParaRPr sz="1200" b="1" i="0" u="none" strike="noStrike" cap="none" dirty="0">
              <a:solidFill>
                <a:srgbClr val="FFFFFF"/>
              </a:solidFill>
              <a:latin typeface="Helvetica Neue"/>
              <a:ea typeface="Helvetica Neue"/>
              <a:cs typeface="Helvetica Neue"/>
              <a:sym typeface="Helvetica Neue"/>
            </a:endParaRPr>
          </a:p>
        </p:txBody>
      </p:sp>
      <p:sp>
        <p:nvSpPr>
          <p:cNvPr id="43" name="Google Shape;86;p14">
            <a:extLst>
              <a:ext uri="{FF2B5EF4-FFF2-40B4-BE49-F238E27FC236}">
                <a16:creationId xmlns:a16="http://schemas.microsoft.com/office/drawing/2014/main" id="{EC814AEF-F705-4F56-8B7D-3E7A4FA5E77C}"/>
              </a:ext>
            </a:extLst>
          </p:cNvPr>
          <p:cNvSpPr/>
          <p:nvPr/>
        </p:nvSpPr>
        <p:spPr>
          <a:xfrm>
            <a:off x="464400" y="2626071"/>
            <a:ext cx="6631200" cy="2883609"/>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pic>
        <p:nvPicPr>
          <p:cNvPr id="44" name="Google Shape;88;p14">
            <a:extLst>
              <a:ext uri="{FF2B5EF4-FFF2-40B4-BE49-F238E27FC236}">
                <a16:creationId xmlns:a16="http://schemas.microsoft.com/office/drawing/2014/main" id="{5D18C776-CB5A-44D5-871B-FB94B8DF5072}"/>
              </a:ext>
            </a:extLst>
          </p:cNvPr>
          <p:cNvPicPr preferRelativeResize="0"/>
          <p:nvPr/>
        </p:nvPicPr>
        <p:blipFill>
          <a:blip r:embed="rId5">
            <a:alphaModFix/>
          </a:blip>
          <a:stretch>
            <a:fillRect/>
          </a:stretch>
        </p:blipFill>
        <p:spPr>
          <a:xfrm>
            <a:off x="464400" y="2238822"/>
            <a:ext cx="271651" cy="271651"/>
          </a:xfrm>
          <a:prstGeom prst="rect">
            <a:avLst/>
          </a:prstGeom>
          <a:noFill/>
          <a:ln>
            <a:noFill/>
          </a:ln>
        </p:spPr>
      </p:pic>
      <p:sp>
        <p:nvSpPr>
          <p:cNvPr id="45" name="Google Shape;89;p14">
            <a:extLst>
              <a:ext uri="{FF2B5EF4-FFF2-40B4-BE49-F238E27FC236}">
                <a16:creationId xmlns:a16="http://schemas.microsoft.com/office/drawing/2014/main" id="{9665D853-ED40-4BA8-B1A7-9AF29AB5A1DA}"/>
              </a:ext>
            </a:extLst>
          </p:cNvPr>
          <p:cNvSpPr txBox="1"/>
          <p:nvPr/>
        </p:nvSpPr>
        <p:spPr>
          <a:xfrm>
            <a:off x="751800" y="2220747"/>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46" name="Google Shape;90;p14">
            <a:extLst>
              <a:ext uri="{FF2B5EF4-FFF2-40B4-BE49-F238E27FC236}">
                <a16:creationId xmlns:a16="http://schemas.microsoft.com/office/drawing/2014/main" id="{67CBA036-833D-4C9F-BE1F-A94F94F0BA33}"/>
              </a:ext>
            </a:extLst>
          </p:cNvPr>
          <p:cNvPicPr preferRelativeResize="0"/>
          <p:nvPr/>
        </p:nvPicPr>
        <p:blipFill>
          <a:blip r:embed="rId6">
            <a:alphaModFix/>
          </a:blip>
          <a:stretch>
            <a:fillRect/>
          </a:stretch>
        </p:blipFill>
        <p:spPr>
          <a:xfrm>
            <a:off x="2473650" y="2215557"/>
            <a:ext cx="271651" cy="271651"/>
          </a:xfrm>
          <a:prstGeom prst="rect">
            <a:avLst/>
          </a:prstGeom>
          <a:noFill/>
          <a:ln>
            <a:noFill/>
          </a:ln>
        </p:spPr>
      </p:pic>
      <p:sp>
        <p:nvSpPr>
          <p:cNvPr id="47" name="Google Shape;91;p14">
            <a:extLst>
              <a:ext uri="{FF2B5EF4-FFF2-40B4-BE49-F238E27FC236}">
                <a16:creationId xmlns:a16="http://schemas.microsoft.com/office/drawing/2014/main" id="{957542CF-0C96-4B38-B769-F4A88ADBBB09}"/>
              </a:ext>
            </a:extLst>
          </p:cNvPr>
          <p:cNvSpPr txBox="1"/>
          <p:nvPr/>
        </p:nvSpPr>
        <p:spPr>
          <a:xfrm>
            <a:off x="2697450" y="2197482"/>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30 min</a:t>
            </a:r>
            <a:endParaRPr sz="800" dirty="0">
              <a:latin typeface="Lexend Deca"/>
              <a:ea typeface="Lexend Deca"/>
              <a:cs typeface="Lexend Deca"/>
              <a:sym typeface="Lexend Deca"/>
            </a:endParaRPr>
          </a:p>
        </p:txBody>
      </p:sp>
      <p:pic>
        <p:nvPicPr>
          <p:cNvPr id="48" name="Google Shape;92;p14">
            <a:extLst>
              <a:ext uri="{FF2B5EF4-FFF2-40B4-BE49-F238E27FC236}">
                <a16:creationId xmlns:a16="http://schemas.microsoft.com/office/drawing/2014/main" id="{F9680B6E-BF3C-4BD7-A1F0-48453FFA521E}"/>
              </a:ext>
            </a:extLst>
          </p:cNvPr>
          <p:cNvPicPr preferRelativeResize="0"/>
          <p:nvPr/>
        </p:nvPicPr>
        <p:blipFill>
          <a:blip r:embed="rId7">
            <a:alphaModFix/>
          </a:blip>
          <a:stretch>
            <a:fillRect/>
          </a:stretch>
        </p:blipFill>
        <p:spPr>
          <a:xfrm>
            <a:off x="3643375" y="2215557"/>
            <a:ext cx="271651" cy="271651"/>
          </a:xfrm>
          <a:prstGeom prst="rect">
            <a:avLst/>
          </a:prstGeom>
          <a:noFill/>
          <a:ln>
            <a:noFill/>
          </a:ln>
        </p:spPr>
      </p:pic>
      <p:sp>
        <p:nvSpPr>
          <p:cNvPr id="51" name="Google Shape;93;p14">
            <a:extLst>
              <a:ext uri="{FF2B5EF4-FFF2-40B4-BE49-F238E27FC236}">
                <a16:creationId xmlns:a16="http://schemas.microsoft.com/office/drawing/2014/main" id="{179E3A64-D67A-4B0C-9C5B-8C0F06F95B8C}"/>
              </a:ext>
            </a:extLst>
          </p:cNvPr>
          <p:cNvSpPr txBox="1"/>
          <p:nvPr/>
        </p:nvSpPr>
        <p:spPr>
          <a:xfrm>
            <a:off x="3915025" y="2197482"/>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l’ordinateur</a:t>
            </a:r>
            <a:endParaRPr sz="800" dirty="0">
              <a:latin typeface="Lexend Deca"/>
              <a:ea typeface="Lexend Deca"/>
              <a:cs typeface="Lexend Deca"/>
              <a:sym typeface="Lexend Deca"/>
            </a:endParaRPr>
          </a:p>
        </p:txBody>
      </p:sp>
      <p:sp>
        <p:nvSpPr>
          <p:cNvPr id="52" name="ZoneTexte 51">
            <a:extLst>
              <a:ext uri="{FF2B5EF4-FFF2-40B4-BE49-F238E27FC236}">
                <a16:creationId xmlns:a16="http://schemas.microsoft.com/office/drawing/2014/main" id="{0E32AFCC-15E7-4FAA-A837-4F3D1461C814}"/>
              </a:ext>
            </a:extLst>
          </p:cNvPr>
          <p:cNvSpPr txBox="1"/>
          <p:nvPr/>
        </p:nvSpPr>
        <p:spPr>
          <a:xfrm>
            <a:off x="464075" y="2625697"/>
            <a:ext cx="6602850" cy="195438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Distribuer des condensateurs (entre 1uF et 100uF) et des résistances (entre 1k et 4,7k) et demander au participants de réaliser un circuit RC. Injecter un signal sinus à l'entrée du montage et observer à la fois l’entrée et la sortie du montage à l’oscilloscope.</a:t>
            </a:r>
          </a:p>
          <a:p>
            <a:pPr marL="285750" indent="-285750">
              <a:buFont typeface="Arial" panose="020B0604020202020204" pitchFamily="34" charset="0"/>
              <a:buChar char="•"/>
            </a:pPr>
            <a:r>
              <a:rPr lang="fr-FR" sz="1100" dirty="0">
                <a:solidFill>
                  <a:schemeClr val="dk1"/>
                </a:solidFill>
                <a:latin typeface="Helvetica Neue"/>
              </a:rPr>
              <a:t>Faire varier la fréquence du signal GBF de façon à dépasser la fréquence de coupure et voir le signal de sortie diminuer en amplitude et demander aux participants de partager leurs observations. </a:t>
            </a:r>
          </a:p>
          <a:p>
            <a:pPr marL="285750" indent="-285750">
              <a:buFont typeface="Arial" panose="020B0604020202020204" pitchFamily="34" charset="0"/>
              <a:buChar char="•"/>
            </a:pPr>
            <a:r>
              <a:rPr lang="fr-FR" sz="1100" dirty="0">
                <a:solidFill>
                  <a:schemeClr val="dk1"/>
                </a:solidFill>
                <a:latin typeface="Helvetica Neue"/>
              </a:rPr>
              <a:t>Une fois le phénomène identifié, demander au participant.es d’inverser le condensateur et la résistance et de recommencer leurs expérimentation. Cette fois l’idée est de leur faire baisser la fréquence du signal pour tomber sous la fréquence de coupure du circuit.</a:t>
            </a:r>
          </a:p>
          <a:p>
            <a:pPr marL="285750" indent="-285750">
              <a:buFont typeface="Arial" panose="020B0604020202020204" pitchFamily="34" charset="0"/>
              <a:buChar char="•"/>
            </a:pPr>
            <a:r>
              <a:rPr lang="fr-FR" sz="1100" dirty="0">
                <a:solidFill>
                  <a:schemeClr val="dk1"/>
                </a:solidFill>
                <a:latin typeface="Helvetica Neue"/>
              </a:rPr>
              <a:t>Mettre en parallèle le montage réalisé et les réglages d’un amplificateur son pour diminuer les basses ou les aigus, ou David </a:t>
            </a:r>
            <a:r>
              <a:rPr lang="fr-FR" sz="1100" dirty="0" err="1">
                <a:solidFill>
                  <a:schemeClr val="dk1"/>
                </a:solidFill>
                <a:latin typeface="Helvetica Neue"/>
              </a:rPr>
              <a:t>Guetto</a:t>
            </a:r>
            <a:r>
              <a:rPr lang="fr-FR" sz="1100" dirty="0">
                <a:solidFill>
                  <a:schemeClr val="dk1"/>
                </a:solidFill>
                <a:latin typeface="Helvetica Neue"/>
              </a:rPr>
              <a:t> et ses filtres sur ses </a:t>
            </a:r>
            <a:r>
              <a:rPr lang="fr-FR" sz="1100" dirty="0" err="1">
                <a:solidFill>
                  <a:schemeClr val="dk1"/>
                </a:solidFill>
                <a:latin typeface="Helvetica Neue"/>
              </a:rPr>
              <a:t>mixs</a:t>
            </a:r>
            <a:r>
              <a:rPr lang="fr-FR" sz="1100" dirty="0">
                <a:solidFill>
                  <a:schemeClr val="dk1"/>
                </a:solidFill>
                <a:latin typeface="Helvetica Neue"/>
              </a:rPr>
              <a:t>.</a:t>
            </a:r>
          </a:p>
        </p:txBody>
      </p:sp>
      <p:sp>
        <p:nvSpPr>
          <p:cNvPr id="53" name="Google Shape;87;p14">
            <a:extLst>
              <a:ext uri="{FF2B5EF4-FFF2-40B4-BE49-F238E27FC236}">
                <a16:creationId xmlns:a16="http://schemas.microsoft.com/office/drawing/2014/main" id="{95C601A5-B9C6-41B3-AB3B-C0F9227A52C8}"/>
              </a:ext>
            </a:extLst>
          </p:cNvPr>
          <p:cNvSpPr txBox="1"/>
          <p:nvPr/>
        </p:nvSpPr>
        <p:spPr>
          <a:xfrm>
            <a:off x="407700" y="1758473"/>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Découverte des Condensateurs</a:t>
            </a:r>
            <a:endParaRPr sz="1200" b="1" dirty="0">
              <a:latin typeface="Lexend Deca"/>
              <a:ea typeface="Lexend Deca"/>
              <a:cs typeface="Lexend Deca"/>
              <a:sym typeface="Lexend Deca"/>
            </a:endParaRPr>
          </a:p>
        </p:txBody>
      </p:sp>
      <p:sp>
        <p:nvSpPr>
          <p:cNvPr id="54" name="Google Shape;192;p17">
            <a:extLst>
              <a:ext uri="{FF2B5EF4-FFF2-40B4-BE49-F238E27FC236}">
                <a16:creationId xmlns:a16="http://schemas.microsoft.com/office/drawing/2014/main" id="{EF1751FF-589A-4012-80A6-8CA5B3B7ABEF}"/>
              </a:ext>
            </a:extLst>
          </p:cNvPr>
          <p:cNvSpPr/>
          <p:nvPr/>
        </p:nvSpPr>
        <p:spPr>
          <a:xfrm>
            <a:off x="464400" y="5884226"/>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3;p17">
            <a:extLst>
              <a:ext uri="{FF2B5EF4-FFF2-40B4-BE49-F238E27FC236}">
                <a16:creationId xmlns:a16="http://schemas.microsoft.com/office/drawing/2014/main" id="{998A5D09-CB6F-47F5-9283-3BEB56A59491}"/>
              </a:ext>
            </a:extLst>
          </p:cNvPr>
          <p:cNvSpPr txBox="1"/>
          <p:nvPr/>
        </p:nvSpPr>
        <p:spPr>
          <a:xfrm>
            <a:off x="407700" y="5514926"/>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56" name="Google Shape;194;p17">
            <a:extLst>
              <a:ext uri="{FF2B5EF4-FFF2-40B4-BE49-F238E27FC236}">
                <a16:creationId xmlns:a16="http://schemas.microsoft.com/office/drawing/2014/main" id="{1D57459E-6414-4C92-90BC-3835C7E8B9A3}"/>
              </a:ext>
            </a:extLst>
          </p:cNvPr>
          <p:cNvSpPr txBox="1"/>
          <p:nvPr/>
        </p:nvSpPr>
        <p:spPr>
          <a:xfrm>
            <a:off x="600213" y="5899021"/>
            <a:ext cx="6343800" cy="800189"/>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hlinkClick r:id="rId8"/>
              </a:rPr>
              <a:t>Les bases de l’électroniques,pptx</a:t>
            </a:r>
            <a:br>
              <a:rPr lang="fr" sz="1000" dirty="0">
                <a:latin typeface="Lexend Deca"/>
                <a:ea typeface="Lexend Deca"/>
                <a:cs typeface="Lexend Deca"/>
                <a:sym typeface="Lexend Deca"/>
              </a:rPr>
            </a:br>
            <a:r>
              <a:rPr lang="fr" sz="1000" dirty="0">
                <a:latin typeface="Lexend Deca"/>
                <a:ea typeface="Lexend Deca"/>
                <a:cs typeface="Lexend Deca"/>
                <a:sym typeface="Lexend Deca"/>
              </a:rPr>
              <a:t>Ce support a été conçu pour PowerPoint et contient de nombreuses animations qui malheuresement ne fonctionne pas avec d’autres liseuses de diapos.</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57" name="Google Shape;195;p17">
            <a:extLst>
              <a:ext uri="{FF2B5EF4-FFF2-40B4-BE49-F238E27FC236}">
                <a16:creationId xmlns:a16="http://schemas.microsoft.com/office/drawing/2014/main" id="{7DBBD431-2942-473F-B7A3-D19A9712E0BD}"/>
              </a:ext>
            </a:extLst>
          </p:cNvPr>
          <p:cNvSpPr/>
          <p:nvPr/>
        </p:nvSpPr>
        <p:spPr>
          <a:xfrm>
            <a:off x="482513" y="6993506"/>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6;p17">
            <a:extLst>
              <a:ext uri="{FF2B5EF4-FFF2-40B4-BE49-F238E27FC236}">
                <a16:creationId xmlns:a16="http://schemas.microsoft.com/office/drawing/2014/main" id="{8992C3FE-0859-40AF-8EB2-668C2CA42A41}"/>
              </a:ext>
            </a:extLst>
          </p:cNvPr>
          <p:cNvSpPr txBox="1"/>
          <p:nvPr/>
        </p:nvSpPr>
        <p:spPr>
          <a:xfrm>
            <a:off x="446288" y="6624207"/>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59" name="Google Shape;197;p17">
            <a:extLst>
              <a:ext uri="{FF2B5EF4-FFF2-40B4-BE49-F238E27FC236}">
                <a16:creationId xmlns:a16="http://schemas.microsoft.com/office/drawing/2014/main" id="{178FF5B9-D93A-4CA7-A4CD-5AEE03D7DFBC}"/>
              </a:ext>
            </a:extLst>
          </p:cNvPr>
          <p:cNvSpPr txBox="1"/>
          <p:nvPr/>
        </p:nvSpPr>
        <p:spPr>
          <a:xfrm>
            <a:off x="618338" y="7219707"/>
            <a:ext cx="6343800" cy="1334951"/>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partie est de rajouter la notion temporelle à l’électricité de façon ludique avec comme fil conducteur le son et la musique. La découverte des appareils de génération et de mesure peut être une masse importante de nouvelles informations, mais ne pas héster à rassurer les participant,es sur le fait que vous allez revoir ces appareils.</a:t>
            </a:r>
            <a:endParaRPr sz="1100" dirty="0">
              <a:solidFill>
                <a:schemeClr val="dk1"/>
              </a:solidFill>
              <a:latin typeface="Lexend Deca"/>
              <a:ea typeface="Lexend Deca"/>
              <a:cs typeface="Lexend Deca"/>
              <a:sym typeface="Lexend Deca"/>
            </a:endParaRPr>
          </a:p>
        </p:txBody>
      </p:sp>
      <p:sp>
        <p:nvSpPr>
          <p:cNvPr id="60" name="Google Shape;203;p17">
            <a:extLst>
              <a:ext uri="{FF2B5EF4-FFF2-40B4-BE49-F238E27FC236}">
                <a16:creationId xmlns:a16="http://schemas.microsoft.com/office/drawing/2014/main" id="{9BA85FC6-36B8-4585-B594-926494BEB4B6}"/>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204;p17">
            <a:extLst>
              <a:ext uri="{FF2B5EF4-FFF2-40B4-BE49-F238E27FC236}">
                <a16:creationId xmlns:a16="http://schemas.microsoft.com/office/drawing/2014/main" id="{8D0FC10F-CB10-4EA1-8719-A51EF2DE8645}"/>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62" name="Google Shape;205;p17">
            <a:extLst>
              <a:ext uri="{FF2B5EF4-FFF2-40B4-BE49-F238E27FC236}">
                <a16:creationId xmlns:a16="http://schemas.microsoft.com/office/drawing/2014/main" id="{BBFEC5F5-6F94-4331-BF81-D07792785D3A}"/>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
        <p:nvSpPr>
          <p:cNvPr id="25" name="Google Shape;80;p13">
            <a:extLst>
              <a:ext uri="{FF2B5EF4-FFF2-40B4-BE49-F238E27FC236}">
                <a16:creationId xmlns:a16="http://schemas.microsoft.com/office/drawing/2014/main" id="{31CF17C9-AC16-4BD3-9DF9-C2D3D01ACA79}"/>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8, 9, 10, 13, 14</a:t>
            </a:r>
            <a:endParaRPr sz="1100" dirty="0">
              <a:solidFill>
                <a:srgbClr val="FFFFFF"/>
              </a:solidFill>
              <a:latin typeface="Helvetica Neue"/>
              <a:ea typeface="Helvetica Neue"/>
              <a:cs typeface="Helvetica Neue"/>
              <a:sym typeface="Helvetica Neue"/>
            </a:endParaRPr>
          </a:p>
        </p:txBody>
      </p:sp>
      <p:grpSp>
        <p:nvGrpSpPr>
          <p:cNvPr id="26" name="Groupe 25">
            <a:extLst>
              <a:ext uri="{FF2B5EF4-FFF2-40B4-BE49-F238E27FC236}">
                <a16:creationId xmlns:a16="http://schemas.microsoft.com/office/drawing/2014/main" id="{C7CC37AB-CBAE-4954-B58B-84F74E4506C3}"/>
              </a:ext>
            </a:extLst>
          </p:cNvPr>
          <p:cNvGrpSpPr/>
          <p:nvPr/>
        </p:nvGrpSpPr>
        <p:grpSpPr>
          <a:xfrm>
            <a:off x="640300" y="4887503"/>
            <a:ext cx="2456776" cy="307801"/>
            <a:chOff x="519492" y="6811585"/>
            <a:chExt cx="2456776" cy="307801"/>
          </a:xfrm>
        </p:grpSpPr>
        <p:pic>
          <p:nvPicPr>
            <p:cNvPr id="27" name="Google Shape;101;p14">
              <a:extLst>
                <a:ext uri="{FF2B5EF4-FFF2-40B4-BE49-F238E27FC236}">
                  <a16:creationId xmlns:a16="http://schemas.microsoft.com/office/drawing/2014/main" id="{983E87D5-A8EB-45B1-8376-75603B12D8F9}"/>
                </a:ext>
              </a:extLst>
            </p:cNvPr>
            <p:cNvPicPr preferRelativeResize="0"/>
            <p:nvPr/>
          </p:nvPicPr>
          <p:blipFill>
            <a:blip r:embed="rId9">
              <a:alphaModFix/>
            </a:blip>
            <a:stretch>
              <a:fillRect/>
            </a:stretch>
          </p:blipFill>
          <p:spPr>
            <a:xfrm>
              <a:off x="519492" y="6811585"/>
              <a:ext cx="307800" cy="307800"/>
            </a:xfrm>
            <a:prstGeom prst="rect">
              <a:avLst/>
            </a:prstGeom>
            <a:noFill/>
            <a:ln>
              <a:noFill/>
            </a:ln>
          </p:spPr>
        </p:pic>
        <p:sp>
          <p:nvSpPr>
            <p:cNvPr id="28" name="Google Shape;102;p14">
              <a:extLst>
                <a:ext uri="{FF2B5EF4-FFF2-40B4-BE49-F238E27FC236}">
                  <a16:creationId xmlns:a16="http://schemas.microsoft.com/office/drawing/2014/main" id="{5987BDBA-CD05-4FC8-8A9E-02E2C7A1F703}"/>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29" name="ZoneTexte 28">
            <a:extLst>
              <a:ext uri="{FF2B5EF4-FFF2-40B4-BE49-F238E27FC236}">
                <a16:creationId xmlns:a16="http://schemas.microsoft.com/office/drawing/2014/main" id="{31307D48-9C73-4646-9976-A9DF2EC80D35}"/>
              </a:ext>
            </a:extLst>
          </p:cNvPr>
          <p:cNvSpPr txBox="1"/>
          <p:nvPr/>
        </p:nvSpPr>
        <p:spPr>
          <a:xfrm>
            <a:off x="2976475" y="4816390"/>
            <a:ext cx="4090450" cy="415498"/>
          </a:xfrm>
          <a:prstGeom prst="rect">
            <a:avLst/>
          </a:prstGeom>
          <a:noFill/>
        </p:spPr>
        <p:txBody>
          <a:bodyPr wrap="square">
            <a:spAutoFit/>
          </a:bodyPr>
          <a:lstStyle/>
          <a:p>
            <a:r>
              <a:rPr lang="fr-FR" sz="700" dirty="0"/>
              <a:t>Dans l’étude de ce premier montage l’idée est de mettre en pratique les notions de </a:t>
            </a:r>
            <a:r>
              <a:rPr lang="fr-FR" sz="700" dirty="0" err="1"/>
              <a:t>breadboard</a:t>
            </a:r>
            <a:r>
              <a:rPr lang="fr-FR" sz="700" dirty="0"/>
              <a:t>, de câblage et de fonctionnement d’appareils de mesure et de génération de signaux. Bien laisser le temps aux apprenant.es de réaliser ces montages et les mesures.</a:t>
            </a:r>
          </a:p>
        </p:txBody>
      </p:sp>
    </p:spTree>
    <p:extLst>
      <p:ext uri="{BB962C8B-B14F-4D97-AF65-F5344CB8AC3E}">
        <p14:creationId xmlns:p14="http://schemas.microsoft.com/office/powerpoint/2010/main" val="175201714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2642</TotalTime>
  <Words>988</Words>
  <Application>Microsoft Office PowerPoint</Application>
  <PresentationFormat>Personnalisé</PresentationFormat>
  <Paragraphs>70</Paragraphs>
  <Slides>3</Slides>
  <Notes>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vt:i4>
      </vt:variant>
    </vt:vector>
  </HeadingPairs>
  <TitlesOfParts>
    <vt:vector size="7" baseType="lpstr">
      <vt:lpstr>Arial</vt:lpstr>
      <vt:lpstr>Helvetica Neue</vt:lpstr>
      <vt:lpstr>Lexend Deca</vt:lpstr>
      <vt:lpstr>Simple Light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53</cp:revision>
  <dcterms:modified xsi:type="dcterms:W3CDTF">2024-09-05T07:47:12Z</dcterms:modified>
</cp:coreProperties>
</file>