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</p:sldMasterIdLst>
  <p:notesMasterIdLst>
    <p:notesMasterId r:id="rId28"/>
  </p:notesMasterIdLst>
  <p:sldIdLst>
    <p:sldId id="342" r:id="rId2"/>
    <p:sldId id="256" r:id="rId3"/>
    <p:sldId id="259" r:id="rId4"/>
    <p:sldId id="257" r:id="rId5"/>
    <p:sldId id="261" r:id="rId6"/>
    <p:sldId id="260" r:id="rId7"/>
    <p:sldId id="269" r:id="rId8"/>
    <p:sldId id="270" r:id="rId9"/>
    <p:sldId id="273" r:id="rId10"/>
    <p:sldId id="267" r:id="rId11"/>
    <p:sldId id="262" r:id="rId12"/>
    <p:sldId id="265" r:id="rId13"/>
    <p:sldId id="266" r:id="rId14"/>
    <p:sldId id="264" r:id="rId15"/>
    <p:sldId id="276" r:id="rId16"/>
    <p:sldId id="274" r:id="rId17"/>
    <p:sldId id="271" r:id="rId18"/>
    <p:sldId id="268" r:id="rId19"/>
    <p:sldId id="263" r:id="rId20"/>
    <p:sldId id="277" r:id="rId21"/>
    <p:sldId id="278" r:id="rId22"/>
    <p:sldId id="279" r:id="rId23"/>
    <p:sldId id="346" r:id="rId24"/>
    <p:sldId id="258" r:id="rId25"/>
    <p:sldId id="344" r:id="rId26"/>
    <p:sldId id="345" r:id="rId2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ttentes et règles" id="{5DC09D66-80FB-496D-82D7-42AE7CED7380}">
          <p14:sldIdLst>
            <p14:sldId id="342"/>
          </p14:sldIdLst>
        </p14:section>
        <p14:section name="Connaissance de l'électronique" id="{88593AEB-AB6E-48A0-A4A6-D57E8E6FB0ED}">
          <p14:sldIdLst>
            <p14:sldId id="256"/>
            <p14:sldId id="259"/>
            <p14:sldId id="257"/>
            <p14:sldId id="261"/>
            <p14:sldId id="260"/>
            <p14:sldId id="269"/>
            <p14:sldId id="270"/>
          </p14:sldIdLst>
        </p14:section>
        <p14:section name="Les domaines de l'électroniques" id="{6E3CCCB7-9B88-4E0A-8627-58EF449A276A}">
          <p14:sldIdLst>
            <p14:sldId id="273"/>
            <p14:sldId id="267"/>
            <p14:sldId id="262"/>
            <p14:sldId id="265"/>
            <p14:sldId id="266"/>
            <p14:sldId id="264"/>
            <p14:sldId id="276"/>
            <p14:sldId id="274"/>
            <p14:sldId id="271"/>
            <p14:sldId id="268"/>
            <p14:sldId id="263"/>
            <p14:sldId id="277"/>
            <p14:sldId id="278"/>
            <p14:sldId id="279"/>
            <p14:sldId id="346"/>
            <p14:sldId id="258"/>
            <p14:sldId id="344"/>
            <p14:sldId id="34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C000"/>
    <a:srgbClr val="FF3D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A3B06-8ECC-4131-A259-9E38D510E4F5}" type="datetimeFigureOut">
              <a:rPr lang="fr-FR" smtClean="0"/>
              <a:t>05/09/2024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0F9BBD-7E5D-4FDB-97FC-34F0CB64025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9399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9F2019-0D87-4BA0-8733-7688AB162E14}"/>
              </a:ext>
            </a:extLst>
          </p:cNvPr>
          <p:cNvSpPr/>
          <p:nvPr/>
        </p:nvSpPr>
        <p:spPr>
          <a:xfrm>
            <a:off x="0" y="0"/>
            <a:ext cx="12192000" cy="517207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7EC719-6A9D-4256-AD98-3C7F9D5DB8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E06858F-C796-4AB2-B0BF-36BE4A08C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125" y="5456634"/>
            <a:ext cx="9144000" cy="558006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D2F80FEF-77E3-43BB-BB57-D195D713F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1B124-873F-4574-A610-607AAEF869A9}" type="datetime1">
              <a:rPr lang="fr-FR" smtClean="0"/>
              <a:t>05/09/2024</a:t>
            </a:fld>
            <a:endParaRPr lang="fr-FR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2B45D533-8A44-4118-B611-ED93B23E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B06866C-4DE4-4853-8EA3-55BB7A9A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1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CDD04-51C0-4F83-851C-A0544ED98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A619E64-FBAA-4EBB-8B40-4E1C76A25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2B252F-6FB8-4CE7-A715-2DFCF87B1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3384A-1F4E-4B26-9612-A5B51BB7B55D}" type="datetime1">
              <a:rPr lang="fr-FR" smtClean="0"/>
              <a:t>05/09/2024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623882-A21F-4506-A99E-30152D420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1CAB35-769D-4C64-8CBC-213D89ABF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245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1F0E78-12E0-486A-A3E4-FC82EFDFB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3BFF0C-5263-49C4-A735-1009DB0CD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AB5B14-760C-4A38-93C1-EDAB28B76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05/09/2024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56B7C3-517D-464F-A448-739FBA7B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EA0E58-DE24-4ED5-962A-7FF089B8E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2115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BA97393-0267-4AA1-BBF1-75053C19EF6C}"/>
              </a:ext>
            </a:extLst>
          </p:cNvPr>
          <p:cNvSpPr/>
          <p:nvPr userDrawn="1"/>
        </p:nvSpPr>
        <p:spPr>
          <a:xfrm>
            <a:off x="0" y="0"/>
            <a:ext cx="12192000" cy="456247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D0A2536-4F2F-41CA-BF3F-47980D385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A8422D-53D6-4F87-9633-F97587556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290457"/>
            <a:ext cx="10515600" cy="79919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7241E1-FAF4-4DEF-92CD-9D4AB44F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D4496-A438-4B9E-BFC5-F65F22AFBEFE}" type="datetime1">
              <a:rPr lang="fr-FR" smtClean="0"/>
              <a:t>05/09/2024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C7E47D-CC5D-4F48-AF29-EC89121E9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61BEB4-3D2E-44B1-AEB4-F534BAF6A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9711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7EAB44-50B2-4D80-B583-C5312368B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74CE0D-A011-4839-B9E2-CF0C8DF701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FA14CB6-E05E-4206-8175-92236CE950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B24EF3-6AC3-480B-A363-3D9D8E1BC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46BE-A7AA-44DD-A5D6-4BCBB5DED51D}" type="datetime1">
              <a:rPr lang="fr-FR" smtClean="0"/>
              <a:t>05/09/2024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5EA0FE-A9BF-4689-B787-670689E6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8B5D081-2B77-4CBF-892B-9BE7C5608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0401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C629ABF-92F7-4204-BDA2-2EDCF756C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19189"/>
            <a:ext cx="5157787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BBB3B8E-79E2-48C5-8B53-36DEB3132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90057"/>
            <a:ext cx="5157787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B52A61-56CC-4195-96F6-43F523F0F3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3788" y="1119189"/>
            <a:ext cx="5183188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0214146-F792-4F31-8F8F-CE7B3509BE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90057"/>
            <a:ext cx="5183188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14A61DF-E4D5-47B7-9C05-9E3E130B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EACAA-2AD2-4061-954B-1A168473C420}" type="datetime1">
              <a:rPr lang="fr-FR" smtClean="0"/>
              <a:t>05/09/2024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91423D9-4301-4C76-93A3-2CA92D35C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848F0DA-48E9-4632-A5BD-65859399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titre 1">
            <a:extLst>
              <a:ext uri="{FF2B5EF4-FFF2-40B4-BE49-F238E27FC236}">
                <a16:creationId xmlns:a16="http://schemas.microsoft.com/office/drawing/2014/main" id="{86081D14-FC63-45E5-BAA5-04336AB9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228177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17680-74B2-4AA0-B5FA-63BBDB137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EC935F-EF08-4DB5-9D4A-D2AE33EFA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B6B6-19C3-4101-81C2-61E612FC7DAD}" type="datetime1">
              <a:rPr lang="fr-FR" smtClean="0"/>
              <a:t>05/09/2024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F885973-7263-4BC5-A332-883FB6E69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F8039B6-B09D-490F-8691-2CBCB1872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4514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A8C24D4-138C-46E6-A49F-47247E9F4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BA0B-41E8-4C14-B67C-BFB62638E3AB}" type="datetime1">
              <a:rPr lang="fr-FR" smtClean="0"/>
              <a:t>05/09/2024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DB73D78-4CBA-432C-A136-41135D623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3FD64DA-BEB4-4C15-B62B-3242790AD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titre 1">
            <a:extLst>
              <a:ext uri="{FF2B5EF4-FFF2-40B4-BE49-F238E27FC236}">
                <a16:creationId xmlns:a16="http://schemas.microsoft.com/office/drawing/2014/main" id="{A83971FF-62BA-4311-B707-4EBCD5B47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124287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34031D-2094-489D-AF42-0364D382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BE11961-E020-4B33-AC3E-749B07632A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9B0667-A62E-461C-9615-8B296E73C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9D4-06D6-4127-9DD3-DED826D780F6}" type="datetime1">
              <a:rPr lang="fr-FR" smtClean="0"/>
              <a:t>05/09/2024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51D8A1-D323-4F9B-AB21-C7285EA4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45C4515-71F6-4A91-B38F-6C24D1D6D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CF154DAE-E244-482D-94BB-DEB014911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75865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6861890-7968-4367-96A6-D40768D515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E50B61-376B-4DCD-B4FE-CC8CC15656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95363"/>
            <a:ext cx="3932237" cy="487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A635DE-360A-4C4B-8B3D-CDED1E278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D5A7-C8BC-4A4E-B2BF-A77405F74BF9}" type="datetime1">
              <a:rPr lang="fr-FR" smtClean="0"/>
              <a:t>05/09/2024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DC4BEC2-3DD2-49F0-A011-A854B4BBF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647EA-0CC5-4E08-AC8C-EB721C98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F4EB338A-7372-4848-A805-4DC906B52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96913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A46CED-0799-42A4-B8C5-7DFCD93C7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38335"/>
            <a:ext cx="10515600" cy="503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37137C-303F-4809-9F24-D3FE1489B727}"/>
              </a:ext>
            </a:extLst>
          </p:cNvPr>
          <p:cNvSpPr/>
          <p:nvPr/>
        </p:nvSpPr>
        <p:spPr>
          <a:xfrm>
            <a:off x="0" y="-1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48FBB8-B635-48D3-B587-419A252EE0B9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D6E3DB-7E6C-4E3B-B748-542697A63A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57DE16EC-7627-43E5-AE25-13F39CD119BD}" type="datetime1">
              <a:rPr lang="fr-FR" smtClean="0"/>
              <a:t>05/09/2024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A62DD36-68D2-4573-BB00-BDEFAFCBCE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97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854EE5-3E80-45A2-9FA7-2F84407DB2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A21D67-49B9-4D17-83F8-C0D6B73CEF87}"/>
              </a:ext>
            </a:extLst>
          </p:cNvPr>
          <p:cNvSpPr/>
          <p:nvPr userDrawn="1"/>
        </p:nvSpPr>
        <p:spPr>
          <a:xfrm>
            <a:off x="0" y="-1"/>
            <a:ext cx="12192000" cy="877079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1B0BB7-BA73-4987-A27E-4AB8028A5C5F}"/>
              </a:ext>
            </a:extLst>
          </p:cNvPr>
          <p:cNvSpPr/>
          <p:nvPr userDrawn="1"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CC2AB45-90AF-4168-A923-3C965D9A0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2646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uit" panose="000005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physique.ostralo.net/CAN/index_v2n.htm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framindmap.org/c/maps/1439201/edit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CD454A34-DC2C-47B2-AD29-D8873CFDDD10}"/>
              </a:ext>
            </a:extLst>
          </p:cNvPr>
          <p:cNvSpPr txBox="1">
            <a:spLocks/>
          </p:cNvSpPr>
          <p:nvPr/>
        </p:nvSpPr>
        <p:spPr>
          <a:xfrm>
            <a:off x="869950" y="5275217"/>
            <a:ext cx="10515600" cy="799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>
                <a:solidFill>
                  <a:srgbClr val="0070C0"/>
                </a:solidFill>
                <a:latin typeface="8BIT WONDER" panose="00000400000000000000" pitchFamily="2" charset="0"/>
                <a:cs typeface="Wayfarer's Toy Box" panose="00000400000000000000" pitchFamily="2" charset="-79"/>
              </a:rPr>
              <a:t>INSERT COINS</a:t>
            </a:r>
            <a:endParaRPr lang="fr-FR" dirty="0">
              <a:solidFill>
                <a:srgbClr val="0070C0"/>
              </a:solidFill>
              <a:latin typeface="8BIT WONDER" panose="00000400000000000000" pitchFamily="2" charset="0"/>
              <a:cs typeface="Wayfarer's Toy Box" panose="00000400000000000000" pitchFamily="2" charset="-79"/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27B29CD7-B98D-4AE8-B761-0E1EC4EF9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Formation Réparation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636664BF-E4E4-45AA-9E55-BC1892D73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FF0000"/>
                </a:solidFill>
                <a:latin typeface="8BIT WONDER" panose="00000400000000000000" pitchFamily="2" charset="0"/>
                <a:cs typeface="Wayfarer's Toy Box" panose="00000400000000000000" pitchFamily="2" charset="-79"/>
              </a:rPr>
              <a:t>INSERT COINS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8D447F2-522A-42C4-B8F5-9E288694E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7706-981A-4E5F-8E77-149E0982F8D3}" type="datetime1">
              <a:rPr lang="fr-FR" smtClean="0"/>
              <a:t>05/09/2024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EA14137-2CE6-449D-B7A5-1E5A0D595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44773C-8622-4164-AA7A-A74F9B7AC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1904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domaines de l’électronique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2BED8A-2454-4D2F-BBA6-E9EE62494036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10</a:t>
            </a:fld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6FC011F-34C7-47D1-9C77-1FE3BFF12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65777"/>
            <a:ext cx="1693077" cy="1693077"/>
          </a:xfrm>
          <a:prstGeom prst="rect">
            <a:avLst/>
          </a:prstGeom>
        </p:spPr>
      </p:pic>
      <p:pic>
        <p:nvPicPr>
          <p:cNvPr id="1026" name="Picture 2" descr="Icône Traitement, paramètres dans Business Solid - The Capitalism icon set">
            <a:extLst>
              <a:ext uri="{FF2B5EF4-FFF2-40B4-BE49-F238E27FC236}">
                <a16:creationId xmlns:a16="http://schemas.microsoft.com/office/drawing/2014/main" id="{E82B726E-C7FB-4176-92A7-55C6DDF64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2265776"/>
            <a:ext cx="1693077" cy="169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61CB0DA-517F-443E-B316-165CBDBA7F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6786" y="2078873"/>
            <a:ext cx="2071645" cy="206688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24CC9D3-FA70-4D42-9D49-1502DC310C1C}"/>
              </a:ext>
            </a:extLst>
          </p:cNvPr>
          <p:cNvSpPr txBox="1"/>
          <p:nvPr/>
        </p:nvSpPr>
        <p:spPr>
          <a:xfrm>
            <a:off x="902312" y="4404220"/>
            <a:ext cx="15648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Mesurer</a:t>
            </a:r>
            <a:endParaRPr lang="fr-FR" b="1" dirty="0">
              <a:latin typeface="Huit" panose="00000500000000000000" pitchFamily="2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0F27F1E-3942-4580-90DE-E7D7DCED1EAC}"/>
              </a:ext>
            </a:extLst>
          </p:cNvPr>
          <p:cNvSpPr txBox="1"/>
          <p:nvPr/>
        </p:nvSpPr>
        <p:spPr>
          <a:xfrm>
            <a:off x="5115000" y="4404220"/>
            <a:ext cx="1511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Traiter</a:t>
            </a:r>
            <a:endParaRPr lang="fr-FR" b="1" dirty="0">
              <a:latin typeface="Huit" panose="00000500000000000000" pitchFamily="2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CAC9569-6F5E-46FA-8B60-F575EF89A435}"/>
              </a:ext>
            </a:extLst>
          </p:cNvPr>
          <p:cNvSpPr txBox="1"/>
          <p:nvPr/>
        </p:nvSpPr>
        <p:spPr>
          <a:xfrm>
            <a:off x="9709599" y="4404219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Agir</a:t>
            </a:r>
            <a:endParaRPr lang="fr-FR" b="1" dirty="0">
              <a:latin typeface="Huit" panose="00000500000000000000" pitchFamily="2" charset="0"/>
            </a:endParaRPr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B46E3292-DE80-4146-9ABD-A1A23945E0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4521">
            <a:off x="3033594" y="3185680"/>
            <a:ext cx="1596183" cy="644510"/>
          </a:xfrm>
          <a:prstGeom prst="rect">
            <a:avLst/>
          </a:prstGeom>
        </p:spPr>
      </p:pic>
      <p:pic>
        <p:nvPicPr>
          <p:cNvPr id="21" name="Graphique 20">
            <a:extLst>
              <a:ext uri="{FF2B5EF4-FFF2-40B4-BE49-F238E27FC236}">
                <a16:creationId xmlns:a16="http://schemas.microsoft.com/office/drawing/2014/main" id="{FD51B543-27C0-4828-8600-2840A35FE6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735785" flipV="1">
            <a:off x="7118991" y="2523049"/>
            <a:ext cx="1596183" cy="60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7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E3D921-9F9D-4265-8BBB-34C5633C40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3200" dirty="0">
                <a:solidFill>
                  <a:srgbClr val="33CC33"/>
                </a:solidFill>
              </a:rPr>
              <a:t>Analogique</a:t>
            </a:r>
            <a:endParaRPr lang="fr-FR" dirty="0">
              <a:solidFill>
                <a:srgbClr val="33CC33"/>
              </a:solidFill>
            </a:endParaRP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A9B1E2C-115A-42CB-9BE9-1E93160454D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Se dit d'une grandeur physique mesurée par une fonction </a:t>
            </a:r>
            <a:r>
              <a:rPr lang="fr-FR" b="1" dirty="0"/>
              <a:t>continue</a:t>
            </a:r>
            <a:r>
              <a:rPr lang="fr-FR" dirty="0"/>
              <a:t> ou d'un signal dont les variations sont </a:t>
            </a:r>
            <a:r>
              <a:rPr lang="fr-FR" b="1" dirty="0"/>
              <a:t>continues</a:t>
            </a:r>
            <a:r>
              <a:rPr lang="fr-FR" dirty="0"/>
              <a:t>.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191190D-C800-41C4-9769-359F011C9B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sz="3600" dirty="0">
                <a:solidFill>
                  <a:srgbClr val="00B0F0"/>
                </a:solidFill>
              </a:rPr>
              <a:t>Numérique</a:t>
            </a:r>
            <a:endParaRPr lang="fr-FR" dirty="0">
              <a:solidFill>
                <a:srgbClr val="00B0F0"/>
              </a:solidFill>
            </a:endParaRP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18B6759B-792E-478F-9547-2D3195DF4DE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Se dit de la représentation d'informations ou de grandeurs physiques au moyen de caractères, tels que des chiffres, ou au moyen de signaux à valeurs </a:t>
            </a:r>
            <a:r>
              <a:rPr lang="fr-FR" b="1" dirty="0"/>
              <a:t>discrètes</a:t>
            </a:r>
            <a:r>
              <a:rPr lang="fr-FR" dirty="0"/>
              <a:t>.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D2ACC-EECD-4362-97EE-86713B04DE9A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domaines de l’électronique</a:t>
            </a:r>
          </a:p>
        </p:txBody>
      </p:sp>
    </p:spTree>
    <p:extLst>
      <p:ext uri="{BB962C8B-B14F-4D97-AF65-F5344CB8AC3E}">
        <p14:creationId xmlns:p14="http://schemas.microsoft.com/office/powerpoint/2010/main" val="1698592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E3D921-9F9D-4265-8BBB-34C5633C40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Analogique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EC62189B-B888-4C27-9C12-3BE1F3E7A76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dirty="0"/>
              <a:t>Rampe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191190D-C800-41C4-9769-359F011C9B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/>
              <a:t>Numérique</a:t>
            </a: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418EF47F-02A0-4683-8E7C-1D243AD32D9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dirty="0"/>
              <a:t>Escalier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1AA23-DC19-4F60-AE70-9E377736C15E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domaines de l’électronique</a:t>
            </a:r>
          </a:p>
        </p:txBody>
      </p:sp>
      <p:pic>
        <p:nvPicPr>
          <p:cNvPr id="17" name="Graphique 16">
            <a:extLst>
              <a:ext uri="{FF2B5EF4-FFF2-40B4-BE49-F238E27FC236}">
                <a16:creationId xmlns:a16="http://schemas.microsoft.com/office/drawing/2014/main" id="{3C6B513E-F3C0-4631-ADA8-F7891E0974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9181" y="3025775"/>
            <a:ext cx="2829225" cy="2895600"/>
          </a:xfrm>
          <a:prstGeom prst="rect">
            <a:avLst/>
          </a:prstGeom>
        </p:spPr>
      </p:pic>
      <p:pic>
        <p:nvPicPr>
          <p:cNvPr id="19" name="Graphique 18">
            <a:extLst>
              <a:ext uri="{FF2B5EF4-FFF2-40B4-BE49-F238E27FC236}">
                <a16:creationId xmlns:a16="http://schemas.microsoft.com/office/drawing/2014/main" id="{9424354D-CE85-4F32-AC1F-419A07CA2F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47799" y="3025775"/>
            <a:ext cx="3745385" cy="275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616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E3D921-9F9D-4265-8BBB-34C5633C40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Analogique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4902448-70E7-48B5-A33B-C4DA3D0B4C1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dirty="0" err="1"/>
              <a:t>Vinyl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191190D-C800-41C4-9769-359F011C9B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/>
              <a:t>Numérique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137DA8D6-5F68-44FD-AD2E-A27F9FAFE1F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dirty="0"/>
              <a:t>CD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2BABF-3A1A-4D70-8A19-F393AE51B5FD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domaines de l’électronique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C21895-6F6B-4711-89DC-A28A60EA63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414" y="2770392"/>
            <a:ext cx="3165068" cy="316506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D1EEAEC-54F2-4C64-919B-3DA04D3005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381" y="2505075"/>
            <a:ext cx="36861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72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domaines de l’électronique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C4BA7-D592-4CE5-ACF7-4E99247FF637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14</a:t>
            </a:fld>
            <a:endParaRPr lang="fr-FR"/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C712CBC3-F272-4F84-B416-18ADACF27D70}"/>
              </a:ext>
            </a:extLst>
          </p:cNvPr>
          <p:cNvGrpSpPr/>
          <p:nvPr/>
        </p:nvGrpSpPr>
        <p:grpSpPr>
          <a:xfrm>
            <a:off x="838200" y="1632526"/>
            <a:ext cx="10515600" cy="1640396"/>
            <a:chOff x="838200" y="1632526"/>
            <a:chExt cx="10515600" cy="1640396"/>
          </a:xfrm>
        </p:grpSpPr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00D96D26-D002-40F5-889B-D83618736D27}"/>
                </a:ext>
              </a:extLst>
            </p:cNvPr>
            <p:cNvSpPr txBox="1"/>
            <p:nvPr/>
          </p:nvSpPr>
          <p:spPr>
            <a:xfrm>
              <a:off x="4936331" y="1632526"/>
              <a:ext cx="23193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rgbClr val="00C000"/>
                  </a:solidFill>
                  <a:latin typeface="Huit" panose="00000500000000000000" pitchFamily="2" charset="0"/>
                </a:rPr>
                <a:t>Analogique</a:t>
              </a:r>
              <a:endParaRPr lang="fr-FR" sz="2000" b="1" dirty="0">
                <a:solidFill>
                  <a:srgbClr val="00C000"/>
                </a:solidFill>
                <a:latin typeface="Huit" panose="00000500000000000000" pitchFamily="2" charset="0"/>
              </a:endParaRPr>
            </a:p>
          </p:txBody>
        </p:sp>
        <p:sp>
          <p:nvSpPr>
            <p:cNvPr id="18" name="Espace réservé du contenu 12">
              <a:extLst>
                <a:ext uri="{FF2B5EF4-FFF2-40B4-BE49-F238E27FC236}">
                  <a16:creationId xmlns:a16="http://schemas.microsoft.com/office/drawing/2014/main" id="{8D975B78-F54D-4D6D-9AE3-A3BE1161532F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2209802"/>
              <a:ext cx="10515600" cy="106312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fr-FR" sz="7200" dirty="0">
                  <a:solidFill>
                    <a:srgbClr val="00C000"/>
                  </a:solidFill>
                  <a:latin typeface="Huit" panose="00000500000000000000" pitchFamily="2" charset="0"/>
                </a:rPr>
                <a:t>0   </a:t>
              </a:r>
              <a:r>
                <a:rPr lang="fr-FR" sz="3800" dirty="0">
                  <a:solidFill>
                    <a:srgbClr val="00C000"/>
                  </a:solidFill>
                  <a:latin typeface="Huit" panose="00000500000000000000" pitchFamily="2" charset="0"/>
                </a:rPr>
                <a:t>0,1 0,2 0,3 0,4 0,5101… </a:t>
              </a:r>
              <a:r>
                <a:rPr lang="fr-FR" sz="7200" b="1" dirty="0">
                  <a:solidFill>
                    <a:srgbClr val="00C000"/>
                  </a:solidFill>
                  <a:latin typeface="Huit" panose="00000500000000000000" pitchFamily="2" charset="0"/>
                </a:rPr>
                <a:t>∞</a:t>
              </a:r>
              <a:r>
                <a:rPr lang="fr-FR" sz="3800" dirty="0">
                  <a:solidFill>
                    <a:srgbClr val="00C000"/>
                  </a:solidFill>
                  <a:latin typeface="Huit" panose="00000500000000000000" pitchFamily="2" charset="0"/>
                </a:rPr>
                <a:t> …0,6 0,62546 …</a:t>
              </a:r>
              <a:r>
                <a:rPr lang="fr-FR" sz="7200" dirty="0">
                  <a:solidFill>
                    <a:srgbClr val="00C000"/>
                  </a:solidFill>
                  <a:latin typeface="Huit" panose="00000500000000000000" pitchFamily="2" charset="0"/>
                </a:rPr>
                <a:t> 1</a:t>
              </a: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7E4BA73F-C910-4352-916E-3034D3EA154E}"/>
              </a:ext>
            </a:extLst>
          </p:cNvPr>
          <p:cNvGrpSpPr/>
          <p:nvPr/>
        </p:nvGrpSpPr>
        <p:grpSpPr>
          <a:xfrm>
            <a:off x="209550" y="3484702"/>
            <a:ext cx="11772900" cy="2206406"/>
            <a:chOff x="838200" y="3665343"/>
            <a:chExt cx="10515600" cy="1845124"/>
          </a:xfrm>
        </p:grpSpPr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522D97D4-C7D9-4B46-9FCA-8B825A67993B}"/>
                </a:ext>
              </a:extLst>
            </p:cNvPr>
            <p:cNvSpPr txBox="1"/>
            <p:nvPr/>
          </p:nvSpPr>
          <p:spPr>
            <a:xfrm>
              <a:off x="4936331" y="3665343"/>
              <a:ext cx="2319338" cy="489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rgbClr val="0070C0"/>
                  </a:solidFill>
                  <a:latin typeface="Huit" panose="00000500000000000000" pitchFamily="2" charset="0"/>
                </a:rPr>
                <a:t>Numérique</a:t>
              </a:r>
            </a:p>
          </p:txBody>
        </p:sp>
        <p:sp>
          <p:nvSpPr>
            <p:cNvPr id="19" name="Espace réservé du contenu 12">
              <a:extLst>
                <a:ext uri="{FF2B5EF4-FFF2-40B4-BE49-F238E27FC236}">
                  <a16:creationId xmlns:a16="http://schemas.microsoft.com/office/drawing/2014/main" id="{A555D6FA-CF6E-49C6-BD89-151991AA8235}"/>
                </a:ext>
              </a:extLst>
            </p:cNvPr>
            <p:cNvSpPr txBox="1">
              <a:spLocks/>
            </p:cNvSpPr>
            <p:nvPr/>
          </p:nvSpPr>
          <p:spPr>
            <a:xfrm>
              <a:off x="838200" y="4447347"/>
              <a:ext cx="10515600" cy="106312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fr-FR" sz="7200" b="1" dirty="0">
                  <a:solidFill>
                    <a:srgbClr val="0070C0"/>
                  </a:solidFill>
                  <a:latin typeface="Huit" panose="00000500000000000000" pitchFamily="2" charset="0"/>
                </a:rPr>
                <a:t>0       			     					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402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6CE71A-A96C-40EF-AB35-17695FEDD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3200" b="0" dirty="0"/>
              <a:t>~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33CC33"/>
                </a:solidFill>
              </a:rPr>
              <a:t>Analogique</a:t>
            </a:r>
            <a:r>
              <a:rPr lang="fr-FR" sz="3200" dirty="0"/>
              <a:t> ~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DDCC812F-4B7C-42A7-89F5-3CD66288062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Mise en forme capteurs</a:t>
            </a:r>
          </a:p>
          <a:p>
            <a:r>
              <a:rPr lang="fr-FR" dirty="0"/>
              <a:t>Traitement de signal</a:t>
            </a:r>
          </a:p>
          <a:p>
            <a:r>
              <a:rPr lang="fr-FR" dirty="0"/>
              <a:t>Alimentations</a:t>
            </a:r>
          </a:p>
          <a:p>
            <a:r>
              <a:rPr lang="fr-FR" dirty="0"/>
              <a:t>Amplification</a:t>
            </a:r>
          </a:p>
          <a:p>
            <a:r>
              <a:rPr lang="fr-FR" dirty="0"/>
              <a:t>Commande de puissance</a:t>
            </a:r>
          </a:p>
          <a:p>
            <a:r>
              <a:rPr lang="fr-FR" dirty="0"/>
              <a:t>…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AB41CD8-C0D7-43DE-90C9-043147977A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fr-FR" dirty="0"/>
              <a:t>#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F0"/>
                </a:solidFill>
              </a:rPr>
              <a:t>Numérique</a:t>
            </a:r>
            <a:r>
              <a:rPr lang="fr-FR" sz="3200" dirty="0"/>
              <a:t> </a:t>
            </a:r>
            <a:r>
              <a:rPr lang="fr-FR" dirty="0"/>
              <a:t>#</a:t>
            </a:r>
            <a:endParaRPr lang="fr-FR" sz="3200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2108AE47-987F-4738-B584-1D44FA48144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Communications</a:t>
            </a:r>
          </a:p>
          <a:p>
            <a:r>
              <a:rPr lang="fr-FR" dirty="0"/>
              <a:t>Traitement de signal</a:t>
            </a:r>
          </a:p>
          <a:p>
            <a:r>
              <a:rPr lang="fr-FR" dirty="0"/>
              <a:t>Systèmes programmés</a:t>
            </a:r>
          </a:p>
          <a:p>
            <a:r>
              <a:rPr lang="fr-FR" dirty="0"/>
              <a:t>CAN et CNA</a:t>
            </a:r>
          </a:p>
          <a:p>
            <a:r>
              <a:rPr lang="fr-FR" dirty="0"/>
              <a:t>Logique booléenne</a:t>
            </a:r>
          </a:p>
          <a:p>
            <a:r>
              <a:rPr lang="fr-FR" dirty="0"/>
              <a:t>…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BC73E-8D4F-4D33-A69A-13ECA41B3F4F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domaines de l’électronique</a:t>
            </a:r>
          </a:p>
        </p:txBody>
      </p:sp>
    </p:spTree>
    <p:extLst>
      <p:ext uri="{BB962C8B-B14F-4D97-AF65-F5344CB8AC3E}">
        <p14:creationId xmlns:p14="http://schemas.microsoft.com/office/powerpoint/2010/main" val="2817697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6CE71A-A96C-40EF-AB35-17695FEDD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3200" b="0" dirty="0"/>
              <a:t>~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33CC33"/>
                </a:solidFill>
              </a:rPr>
              <a:t>Analogique</a:t>
            </a:r>
            <a:r>
              <a:rPr lang="fr-FR" sz="3200" dirty="0"/>
              <a:t> ~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DDCC812F-4B7C-42A7-89F5-3CD66288062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Mise en forme capteurs</a:t>
            </a:r>
          </a:p>
          <a:p>
            <a:r>
              <a:rPr lang="fr-FR" dirty="0"/>
              <a:t>Traitement de signal</a:t>
            </a:r>
          </a:p>
          <a:p>
            <a:r>
              <a:rPr lang="fr-FR" dirty="0"/>
              <a:t>Alimentations</a:t>
            </a:r>
          </a:p>
          <a:p>
            <a:r>
              <a:rPr lang="fr-FR" dirty="0"/>
              <a:t>Amplification</a:t>
            </a:r>
          </a:p>
          <a:p>
            <a:r>
              <a:rPr lang="fr-FR" dirty="0"/>
              <a:t>Commande de puissance</a:t>
            </a:r>
          </a:p>
          <a:p>
            <a:r>
              <a:rPr lang="fr-FR" dirty="0"/>
              <a:t>…</a:t>
            </a:r>
          </a:p>
          <a:p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AB41CD8-C0D7-43DE-90C9-043147977A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fr-FR" dirty="0"/>
              <a:t>#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F0"/>
                </a:solidFill>
              </a:rPr>
              <a:t>Numérique</a:t>
            </a:r>
            <a:r>
              <a:rPr lang="fr-FR" sz="3200" dirty="0"/>
              <a:t> </a:t>
            </a:r>
            <a:r>
              <a:rPr lang="fr-FR" dirty="0"/>
              <a:t>#</a:t>
            </a:r>
            <a:endParaRPr lang="fr-FR" sz="3200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2108AE47-987F-4738-B584-1D44FA48144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r-FR" dirty="0"/>
          </a:p>
          <a:p>
            <a:r>
              <a:rPr lang="fr-FR" dirty="0"/>
              <a:t>Communications</a:t>
            </a:r>
          </a:p>
          <a:p>
            <a:r>
              <a:rPr lang="fr-FR" dirty="0"/>
              <a:t>Traitement de signal</a:t>
            </a:r>
          </a:p>
          <a:p>
            <a:r>
              <a:rPr lang="fr-FR" dirty="0"/>
              <a:t>Systèmes programmés</a:t>
            </a:r>
          </a:p>
          <a:p>
            <a:r>
              <a:rPr lang="fr-FR" dirty="0"/>
              <a:t>CAN et CNA</a:t>
            </a:r>
          </a:p>
          <a:p>
            <a:r>
              <a:rPr lang="fr-FR" dirty="0"/>
              <a:t>Logique booléenne</a:t>
            </a:r>
          </a:p>
          <a:p>
            <a:r>
              <a:rPr lang="fr-FR" dirty="0"/>
              <a:t>…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BC73E-8D4F-4D33-A69A-13ECA41B3F4F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domaines de l’électronique</a:t>
            </a:r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3CABA3C1-1E76-4424-900B-E33F5420A5DC}"/>
              </a:ext>
            </a:extLst>
          </p:cNvPr>
          <p:cNvSpPr txBox="1">
            <a:spLocks/>
          </p:cNvSpPr>
          <p:nvPr/>
        </p:nvSpPr>
        <p:spPr>
          <a:xfrm>
            <a:off x="3140775" y="1269208"/>
            <a:ext cx="5157787" cy="823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b="0" dirty="0"/>
              <a:t>~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FF0000"/>
                </a:solidFill>
              </a:rPr>
              <a:t>Mixte</a:t>
            </a:r>
            <a:r>
              <a:rPr lang="fr-FR" sz="3200" dirty="0"/>
              <a:t> </a:t>
            </a:r>
            <a:r>
              <a:rPr lang="fr-FR" b="0" dirty="0"/>
              <a:t>#</a:t>
            </a:r>
            <a:endParaRPr lang="fr-FR" sz="3200" b="0" dirty="0"/>
          </a:p>
        </p:txBody>
      </p:sp>
    </p:spTree>
    <p:extLst>
      <p:ext uri="{BB962C8B-B14F-4D97-AF65-F5344CB8AC3E}">
        <p14:creationId xmlns:p14="http://schemas.microsoft.com/office/powerpoint/2010/main" val="339529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85185E-6 L 3.54167E-6 0.12014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9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85185E-6 L 3.75E-6 0.1206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domaines de l’électronique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4E008-36CF-4B91-B4CA-640C20DB200D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Introduction</a:t>
            </a:r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17</a:t>
            </a:fld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6FC011F-34C7-47D1-9C77-1FE3BFF12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65777"/>
            <a:ext cx="1693077" cy="1693077"/>
          </a:xfrm>
          <a:prstGeom prst="rect">
            <a:avLst/>
          </a:prstGeom>
        </p:spPr>
      </p:pic>
      <p:pic>
        <p:nvPicPr>
          <p:cNvPr id="1026" name="Picture 2" descr="Icône Traitement, paramètres dans Business Solid - The Capitalism icon set">
            <a:extLst>
              <a:ext uri="{FF2B5EF4-FFF2-40B4-BE49-F238E27FC236}">
                <a16:creationId xmlns:a16="http://schemas.microsoft.com/office/drawing/2014/main" id="{E82B726E-C7FB-4176-92A7-55C6DDF64E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438" y="2265776"/>
            <a:ext cx="1693077" cy="169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61CB0DA-517F-443E-B316-165CBDBA7F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6786" y="2078873"/>
            <a:ext cx="2071645" cy="206688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24CC9D3-FA70-4D42-9D49-1502DC310C1C}"/>
              </a:ext>
            </a:extLst>
          </p:cNvPr>
          <p:cNvSpPr txBox="1"/>
          <p:nvPr/>
        </p:nvSpPr>
        <p:spPr>
          <a:xfrm>
            <a:off x="902312" y="4404220"/>
            <a:ext cx="15648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Mesurer</a:t>
            </a:r>
            <a:endParaRPr lang="fr-FR" b="1" dirty="0">
              <a:latin typeface="Huit" panose="00000500000000000000" pitchFamily="2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0F27F1E-3942-4580-90DE-E7D7DCED1EAC}"/>
              </a:ext>
            </a:extLst>
          </p:cNvPr>
          <p:cNvSpPr txBox="1"/>
          <p:nvPr/>
        </p:nvSpPr>
        <p:spPr>
          <a:xfrm>
            <a:off x="5115000" y="4404220"/>
            <a:ext cx="15119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Traiter</a:t>
            </a:r>
            <a:endParaRPr lang="fr-FR" b="1" dirty="0">
              <a:latin typeface="Huit" panose="00000500000000000000" pitchFamily="2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CCAC9569-6F5E-46FA-8B60-F575EF89A435}"/>
              </a:ext>
            </a:extLst>
          </p:cNvPr>
          <p:cNvSpPr txBox="1"/>
          <p:nvPr/>
        </p:nvSpPr>
        <p:spPr>
          <a:xfrm>
            <a:off x="9709599" y="4404219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Agir</a:t>
            </a:r>
            <a:endParaRPr lang="fr-FR" b="1" dirty="0">
              <a:latin typeface="Huit" panose="00000500000000000000" pitchFamily="2" charset="0"/>
            </a:endParaRPr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B46E3292-DE80-4146-9ABD-A1A23945E0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4521">
            <a:off x="3033594" y="3185680"/>
            <a:ext cx="1596183" cy="644510"/>
          </a:xfrm>
          <a:prstGeom prst="rect">
            <a:avLst/>
          </a:prstGeom>
        </p:spPr>
      </p:pic>
      <p:pic>
        <p:nvPicPr>
          <p:cNvPr id="21" name="Graphique 20">
            <a:extLst>
              <a:ext uri="{FF2B5EF4-FFF2-40B4-BE49-F238E27FC236}">
                <a16:creationId xmlns:a16="http://schemas.microsoft.com/office/drawing/2014/main" id="{FD51B543-27C0-4828-8600-2840A35FE6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735785" flipV="1">
            <a:off x="7118991" y="2523049"/>
            <a:ext cx="1596183" cy="606270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D8B3FC92-D857-4075-9C27-AEB8AE5FB1F5}"/>
              </a:ext>
            </a:extLst>
          </p:cNvPr>
          <p:cNvSpPr txBox="1"/>
          <p:nvPr/>
        </p:nvSpPr>
        <p:spPr>
          <a:xfrm>
            <a:off x="525069" y="5167171"/>
            <a:ext cx="2319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33CC33"/>
                </a:solidFill>
                <a:latin typeface="Huit" panose="00000500000000000000" pitchFamily="2" charset="0"/>
              </a:rPr>
              <a:t>Analogique</a:t>
            </a:r>
            <a:endParaRPr lang="fr-FR" sz="2000" b="1" dirty="0">
              <a:solidFill>
                <a:srgbClr val="33CC33"/>
              </a:solidFill>
              <a:latin typeface="Huit" panose="00000500000000000000" pitchFamily="2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B332CB9-2A86-4C1C-8FEA-C94A577F085E}"/>
              </a:ext>
            </a:extLst>
          </p:cNvPr>
          <p:cNvSpPr txBox="1"/>
          <p:nvPr/>
        </p:nvSpPr>
        <p:spPr>
          <a:xfrm>
            <a:off x="4659401" y="5167170"/>
            <a:ext cx="2319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33CC33"/>
                </a:solidFill>
                <a:latin typeface="Huit" panose="00000500000000000000" pitchFamily="2" charset="0"/>
              </a:rPr>
              <a:t>Analogique</a:t>
            </a:r>
            <a:endParaRPr lang="fr-FR" sz="2000" b="1" dirty="0">
              <a:solidFill>
                <a:srgbClr val="33CC33"/>
              </a:solidFill>
              <a:latin typeface="Huit" panose="00000500000000000000" pitchFamily="2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B963658-8E54-4CB2-981D-4489B5472617}"/>
              </a:ext>
            </a:extLst>
          </p:cNvPr>
          <p:cNvSpPr txBox="1"/>
          <p:nvPr/>
        </p:nvSpPr>
        <p:spPr>
          <a:xfrm>
            <a:off x="8879093" y="5154571"/>
            <a:ext cx="2319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33CC33"/>
                </a:solidFill>
                <a:latin typeface="Huit" panose="00000500000000000000" pitchFamily="2" charset="0"/>
              </a:rPr>
              <a:t>Analogique</a:t>
            </a:r>
            <a:endParaRPr lang="fr-FR" sz="2000" b="1" dirty="0">
              <a:solidFill>
                <a:srgbClr val="33CC33"/>
              </a:solidFill>
              <a:latin typeface="Huit" panose="00000500000000000000" pitchFamily="2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843F480-555D-4CF9-A42E-68527002B6EB}"/>
              </a:ext>
            </a:extLst>
          </p:cNvPr>
          <p:cNvSpPr txBox="1"/>
          <p:nvPr/>
        </p:nvSpPr>
        <p:spPr>
          <a:xfrm>
            <a:off x="4520745" y="1479281"/>
            <a:ext cx="2596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70C0"/>
                </a:solidFill>
                <a:latin typeface="Huit" panose="00000500000000000000" pitchFamily="2" charset="0"/>
              </a:rPr>
              <a:t>Numérique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3B2C899-0FC5-4586-855B-50A1AFD975EA}"/>
              </a:ext>
            </a:extLst>
          </p:cNvPr>
          <p:cNvSpPr txBox="1"/>
          <p:nvPr/>
        </p:nvSpPr>
        <p:spPr>
          <a:xfrm>
            <a:off x="8864282" y="1479281"/>
            <a:ext cx="2596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0070C0"/>
                </a:solidFill>
                <a:latin typeface="Huit" panose="00000500000000000000" pitchFamily="2" charset="0"/>
              </a:rPr>
              <a:t>Numérique</a:t>
            </a:r>
          </a:p>
        </p:txBody>
      </p:sp>
    </p:spTree>
    <p:extLst>
      <p:ext uri="{BB962C8B-B14F-4D97-AF65-F5344CB8AC3E}">
        <p14:creationId xmlns:p14="http://schemas.microsoft.com/office/powerpoint/2010/main" val="49427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22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6CE71A-A96C-40EF-AB35-17695FEDD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3200" b="0" dirty="0"/>
              <a:t>~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33CC33"/>
                </a:solidFill>
              </a:rPr>
              <a:t>Analogique</a:t>
            </a:r>
            <a:r>
              <a:rPr lang="fr-FR" sz="3200" dirty="0"/>
              <a:t> ~</a:t>
            </a:r>
          </a:p>
        </p:txBody>
      </p:sp>
      <p:sp>
        <p:nvSpPr>
          <p:cNvPr id="5" name="Espace réservé du contenu 4">
            <a:extLst>
              <a:ext uri="{FF2B5EF4-FFF2-40B4-BE49-F238E27FC236}">
                <a16:creationId xmlns:a16="http://schemas.microsoft.com/office/drawing/2014/main" id="{DDCC812F-4B7C-42A7-89F5-3CD66288062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 dirty="0"/>
          </a:p>
          <a:p>
            <a:pPr marL="0" indent="0">
              <a:buNone/>
            </a:pPr>
            <a:r>
              <a:rPr lang="fr-FR" dirty="0"/>
              <a:t>L’information est codée sous forme de grandeurs physique :</a:t>
            </a:r>
          </a:p>
          <a:p>
            <a:r>
              <a:rPr lang="fr-FR" dirty="0"/>
              <a:t>Tension en Volts</a:t>
            </a:r>
          </a:p>
          <a:p>
            <a:r>
              <a:rPr lang="fr-FR" dirty="0"/>
              <a:t>Courant en Ampères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AB41CD8-C0D7-43DE-90C9-043147977A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fr-FR" dirty="0"/>
              <a:t>#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F0"/>
                </a:solidFill>
              </a:rPr>
              <a:t>Numérique</a:t>
            </a:r>
            <a:r>
              <a:rPr lang="fr-FR" sz="3200" dirty="0"/>
              <a:t> </a:t>
            </a:r>
            <a:r>
              <a:rPr lang="fr-FR" dirty="0"/>
              <a:t>#</a:t>
            </a:r>
            <a:endParaRPr lang="fr-FR" sz="3200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2108AE47-987F-4738-B584-1D44FA48144E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r-FR" dirty="0"/>
          </a:p>
          <a:p>
            <a:pPr marL="0" indent="0">
              <a:buNone/>
            </a:pPr>
            <a:r>
              <a:rPr lang="fr-FR" dirty="0"/>
              <a:t>L’information est codée sous forme numérique :</a:t>
            </a:r>
          </a:p>
          <a:p>
            <a:r>
              <a:rPr lang="fr-FR" dirty="0"/>
              <a:t>Décimal</a:t>
            </a:r>
          </a:p>
          <a:p>
            <a:r>
              <a:rPr lang="fr-FR" dirty="0"/>
              <a:t>Binaire</a:t>
            </a:r>
          </a:p>
          <a:p>
            <a:r>
              <a:rPr lang="fr-FR" dirty="0"/>
              <a:t>Hexadécimal</a:t>
            </a:r>
          </a:p>
          <a:p>
            <a:r>
              <a:rPr lang="fr-FR" dirty="0"/>
              <a:t>…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BC73E-8D4F-4D33-A69A-13ECA41B3F4F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Coder 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39284654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Coder l’information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993C7-157A-4345-9CA7-164894A1C94E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19</a:t>
            </a:fld>
            <a:endParaRPr lang="fr-FR"/>
          </a:p>
        </p:txBody>
      </p:sp>
      <p:pic>
        <p:nvPicPr>
          <p:cNvPr id="15" name="Image 14">
            <a:hlinkClick r:id="rId2"/>
            <a:extLst>
              <a:ext uri="{FF2B5EF4-FFF2-40B4-BE49-F238E27FC236}">
                <a16:creationId xmlns:a16="http://schemas.microsoft.com/office/drawing/2014/main" id="{A66FA7FE-247F-4F3B-A8F4-72E777852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00" y="1790700"/>
            <a:ext cx="4114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29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95AB64-8930-4B71-8431-751A7D9352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Introduction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F0CC335-D153-4ADD-A76E-0B33929D53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Présentation de l’univers électronique</a:t>
            </a:r>
          </a:p>
        </p:txBody>
      </p:sp>
    </p:spTree>
    <p:extLst>
      <p:ext uri="{BB962C8B-B14F-4D97-AF65-F5344CB8AC3E}">
        <p14:creationId xmlns:p14="http://schemas.microsoft.com/office/powerpoint/2010/main" val="4339295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6CE71A-A96C-40EF-AB35-17695FEDD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3200" b="0" dirty="0"/>
              <a:t>~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33CC33"/>
                </a:solidFill>
              </a:rPr>
              <a:t>Analogique</a:t>
            </a:r>
            <a:r>
              <a:rPr lang="fr-FR" sz="3200" dirty="0"/>
              <a:t> ~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AB41CD8-C0D7-43DE-90C9-043147977A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fr-FR" dirty="0"/>
              <a:t>#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F0"/>
                </a:solidFill>
              </a:rPr>
              <a:t>Numérique</a:t>
            </a:r>
            <a:r>
              <a:rPr lang="fr-FR" sz="3200" dirty="0"/>
              <a:t> </a:t>
            </a:r>
            <a:r>
              <a:rPr lang="fr-FR" dirty="0"/>
              <a:t>#</a:t>
            </a:r>
            <a:endParaRPr lang="fr-FR" sz="3200" dirty="0"/>
          </a:p>
        </p:txBody>
      </p:sp>
      <p:pic>
        <p:nvPicPr>
          <p:cNvPr id="15" name="Espace réservé du contenu 14">
            <a:extLst>
              <a:ext uri="{FF2B5EF4-FFF2-40B4-BE49-F238E27FC236}">
                <a16:creationId xmlns:a16="http://schemas.microsoft.com/office/drawing/2014/main" id="{3B225E8A-2947-4C06-AE1E-D619DAE4008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490704"/>
            <a:ext cx="5183188" cy="1761845"/>
          </a:xfrm>
        </p:spPr>
      </p:pic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BC73E-8D4F-4D33-A69A-13ECA41B3F4F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Coder l’information</a:t>
            </a:r>
          </a:p>
        </p:txBody>
      </p:sp>
      <p:pic>
        <p:nvPicPr>
          <p:cNvPr id="17" name="Espace réservé du contenu 16">
            <a:extLst>
              <a:ext uri="{FF2B5EF4-FFF2-40B4-BE49-F238E27FC236}">
                <a16:creationId xmlns:a16="http://schemas.microsoft.com/office/drawing/2014/main" id="{6800C91D-B8A8-49A9-9FED-2B85234A26B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14" y="2490705"/>
            <a:ext cx="5179534" cy="1761844"/>
          </a:xfr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86B95AC0-AAA1-4CA6-9CED-93886A960048}"/>
              </a:ext>
            </a:extLst>
          </p:cNvPr>
          <p:cNvSpPr txBox="1"/>
          <p:nvPr/>
        </p:nvSpPr>
        <p:spPr>
          <a:xfrm>
            <a:off x="910206" y="4591734"/>
            <a:ext cx="481108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Huit" panose="00000500000000000000" pitchFamily="2" charset="0"/>
              </a:rPr>
              <a:t>Convertisseur Analogique vers Numérique</a:t>
            </a:r>
          </a:p>
          <a:p>
            <a:pPr algn="ctr"/>
            <a:r>
              <a:rPr lang="fr-FR" sz="2800" b="1" dirty="0">
                <a:latin typeface="Huit" panose="00000500000000000000" pitchFamily="2" charset="0"/>
              </a:rPr>
              <a:t>CAN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87C95CD-6734-421F-A545-484D854AD415}"/>
              </a:ext>
            </a:extLst>
          </p:cNvPr>
          <p:cNvSpPr txBox="1"/>
          <p:nvPr/>
        </p:nvSpPr>
        <p:spPr>
          <a:xfrm>
            <a:off x="6205057" y="4591734"/>
            <a:ext cx="481108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Huit" panose="00000500000000000000" pitchFamily="2" charset="0"/>
              </a:rPr>
              <a:t>Convertisseur Numérique vers Analogique</a:t>
            </a:r>
          </a:p>
          <a:p>
            <a:pPr algn="ctr"/>
            <a:r>
              <a:rPr lang="fr-FR" sz="2800" b="1" dirty="0">
                <a:latin typeface="Huit" panose="00000500000000000000" pitchFamily="2" charset="0"/>
              </a:rPr>
              <a:t>CNA</a:t>
            </a:r>
            <a:endParaRPr lang="fr-FR" b="1" dirty="0">
              <a:latin typeface="Hui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5822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u contenu 20">
            <a:extLst>
              <a:ext uri="{FF2B5EF4-FFF2-40B4-BE49-F238E27FC236}">
                <a16:creationId xmlns:a16="http://schemas.microsoft.com/office/drawing/2014/main" id="{F98E3D70-E758-46A9-BEFF-6ECEC4BD0BD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/>
              <a:t>Facilité d’identification des composants</a:t>
            </a:r>
          </a:p>
          <a:p>
            <a:r>
              <a:rPr lang="fr-FR" dirty="0"/>
              <a:t>Identification des fonctions facilitée</a:t>
            </a:r>
          </a:p>
          <a:p>
            <a:r>
              <a:rPr lang="fr-FR" dirty="0"/>
              <a:t>Test des composants aisé</a:t>
            </a:r>
          </a:p>
        </p:txBody>
      </p:sp>
      <p:sp>
        <p:nvSpPr>
          <p:cNvPr id="23" name="Espace réservé du contenu 22">
            <a:extLst>
              <a:ext uri="{FF2B5EF4-FFF2-40B4-BE49-F238E27FC236}">
                <a16:creationId xmlns:a16="http://schemas.microsoft.com/office/drawing/2014/main" id="{6E237E8B-60F5-424D-BF22-05E9963CE32D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fr-FR" dirty="0"/>
              <a:t>Forte intégration rendant l’identification plus complexe</a:t>
            </a:r>
          </a:p>
          <a:p>
            <a:r>
              <a:rPr lang="fr-FR" dirty="0"/>
              <a:t>Systèmes programmés protégés</a:t>
            </a:r>
          </a:p>
          <a:p>
            <a:r>
              <a:rPr lang="fr-FR" dirty="0"/>
              <a:t>Test complexe des composants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BC73E-8D4F-4D33-A69A-13ECA41B3F4F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réparation dans les deux domaines</a:t>
            </a:r>
          </a:p>
        </p:txBody>
      </p:sp>
      <p:sp>
        <p:nvSpPr>
          <p:cNvPr id="28" name="Espace réservé du texte 2">
            <a:extLst>
              <a:ext uri="{FF2B5EF4-FFF2-40B4-BE49-F238E27FC236}">
                <a16:creationId xmlns:a16="http://schemas.microsoft.com/office/drawing/2014/main" id="{796709E1-FE4B-4FBF-BAB9-786E7F3C1798}"/>
              </a:ext>
            </a:extLst>
          </p:cNvPr>
          <p:cNvSpPr txBox="1">
            <a:spLocks/>
          </p:cNvSpPr>
          <p:nvPr/>
        </p:nvSpPr>
        <p:spPr>
          <a:xfrm>
            <a:off x="774074" y="1116127"/>
            <a:ext cx="5157787" cy="823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200" b="0"/>
              <a:t>~</a:t>
            </a:r>
            <a:r>
              <a:rPr lang="fr-FR" sz="3200"/>
              <a:t> </a:t>
            </a:r>
            <a:r>
              <a:rPr lang="fr-FR" sz="3200">
                <a:solidFill>
                  <a:srgbClr val="33CC33"/>
                </a:solidFill>
              </a:rPr>
              <a:t>Analogique</a:t>
            </a:r>
            <a:r>
              <a:rPr lang="fr-FR" sz="3200"/>
              <a:t> ~</a:t>
            </a:r>
            <a:endParaRPr lang="fr-FR" sz="3200" dirty="0"/>
          </a:p>
        </p:txBody>
      </p:sp>
      <p:sp>
        <p:nvSpPr>
          <p:cNvPr id="29" name="Espace réservé du texte 5">
            <a:extLst>
              <a:ext uri="{FF2B5EF4-FFF2-40B4-BE49-F238E27FC236}">
                <a16:creationId xmlns:a16="http://schemas.microsoft.com/office/drawing/2014/main" id="{6C676A1D-0548-453B-BD10-A3B0AFB12B31}"/>
              </a:ext>
            </a:extLst>
          </p:cNvPr>
          <p:cNvSpPr txBox="1">
            <a:spLocks/>
          </p:cNvSpPr>
          <p:nvPr/>
        </p:nvSpPr>
        <p:spPr>
          <a:xfrm>
            <a:off x="6108074" y="1116127"/>
            <a:ext cx="5183188" cy="823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#</a:t>
            </a:r>
            <a:r>
              <a:rPr lang="fr-FR" sz="3200" dirty="0"/>
              <a:t> </a:t>
            </a:r>
            <a:r>
              <a:rPr lang="fr-FR" sz="3200" dirty="0">
                <a:solidFill>
                  <a:srgbClr val="00B0F0"/>
                </a:solidFill>
              </a:rPr>
              <a:t>Numérique</a:t>
            </a:r>
            <a:r>
              <a:rPr lang="fr-FR" sz="3200" dirty="0"/>
              <a:t> </a:t>
            </a:r>
            <a:r>
              <a:rPr lang="fr-FR" dirty="0"/>
              <a:t>#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3872599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réparation dans les deux domaines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BC73E-8D4F-4D33-A69A-13ECA41B3F4F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6CB8243-B40B-438C-8FF9-5AA3B1A1E734}"/>
              </a:ext>
            </a:extLst>
          </p:cNvPr>
          <p:cNvSpPr txBox="1"/>
          <p:nvPr/>
        </p:nvSpPr>
        <p:spPr>
          <a:xfrm>
            <a:off x="1342239" y="2312876"/>
            <a:ext cx="963056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Deux domaines différents : Analogique / Numérique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Savoir identifier le parcours de l’information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/>
              <a:t>Travail inverse de la conception </a:t>
            </a:r>
            <a:r>
              <a:rPr lang="fr-FR" sz="2800" dirty="0">
                <a:sym typeface="Wingdings" panose="05000000000000000000" pitchFamily="2" charset="2"/>
              </a:rPr>
              <a:t> comprendre comment un objet a été fabriqué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800" dirty="0">
                <a:sym typeface="Wingdings" panose="05000000000000000000" pitchFamily="2" charset="2"/>
              </a:rPr>
              <a:t>Le numérique et la miniaturisation complexifie la réparation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94026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42193C11-BC42-4317-ABF1-181C9DA7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Risques électriques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F0FE130-783B-44D1-9F02-67910E62D6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Aïe ! Ça pique !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62EA4F7-5F5D-40A2-90F3-69BCBFEE0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B6B6-19C3-4101-81C2-61E612FC7DAD}" type="datetime1">
              <a:rPr lang="fr-FR" smtClean="0"/>
              <a:t>05/09/2024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6D43AE0-B591-4CFD-A3F8-3870FE040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694C3C6-F6C6-41A9-A527-CA186EA4A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7617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8AC52C-8121-4AA8-9CF8-F982E6D89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Aïe ! Ça pique 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FEE7B5-6F07-4F25-803E-ED6F3FD5C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434" y="1004749"/>
            <a:ext cx="10515600" cy="5038628"/>
          </a:xfrm>
        </p:spPr>
        <p:txBody>
          <a:bodyPr/>
          <a:lstStyle/>
          <a:p>
            <a:pPr marL="0" indent="0">
              <a:buNone/>
            </a:pPr>
            <a:r>
              <a:rPr lang="fr-FR" sz="3600" strike="sngStrike" dirty="0">
                <a:latin typeface="Huit" panose="00000500000000000000" pitchFamily="2" charset="0"/>
              </a:rPr>
              <a:t>1</a:t>
            </a:r>
            <a:r>
              <a:rPr lang="fr-FR" sz="3600" strike="sngStrike" baseline="30000" dirty="0">
                <a:latin typeface="Huit" panose="00000500000000000000" pitchFamily="2" charset="0"/>
              </a:rPr>
              <a:t>ère</a:t>
            </a:r>
            <a:r>
              <a:rPr lang="fr-FR" sz="3600" dirty="0">
                <a:latin typeface="Huit" panose="00000500000000000000" pitchFamily="2" charset="0"/>
              </a:rPr>
              <a:t> 0</a:t>
            </a:r>
            <a:r>
              <a:rPr lang="fr-FR" sz="3600" baseline="30000" dirty="0">
                <a:latin typeface="Huit" panose="00000500000000000000" pitchFamily="2" charset="0"/>
              </a:rPr>
              <a:t>ème </a:t>
            </a:r>
            <a:r>
              <a:rPr lang="fr-FR" sz="3600" dirty="0">
                <a:latin typeface="Huit" panose="00000500000000000000" pitchFamily="2" charset="0"/>
              </a:rPr>
              <a:t>étape de la réparation, hors tension :</a:t>
            </a:r>
          </a:p>
          <a:p>
            <a:pPr marL="0" indent="0">
              <a:buNone/>
            </a:pPr>
            <a:r>
              <a:rPr lang="fr-FR" dirty="0"/>
              <a:t>Identifier ce qui fais mal !!</a:t>
            </a:r>
          </a:p>
          <a:p>
            <a:pPr marL="0" indent="0">
              <a:buNone/>
            </a:pPr>
            <a:r>
              <a:rPr lang="fr-FR" b="1" dirty="0"/>
              <a:t>Se mettre en sécurité !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DAF72D-E104-42D4-8335-422E3AFB6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05/09/2024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455135E-9F14-4920-A1DD-CA3F0F26A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D797B4-9082-42B9-A68B-2B5305F58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2877785-4EFC-46E0-AD5E-E3FB578C9E4F}"/>
              </a:ext>
            </a:extLst>
          </p:cNvPr>
          <p:cNvSpPr txBox="1"/>
          <p:nvPr/>
        </p:nvSpPr>
        <p:spPr>
          <a:xfrm>
            <a:off x="5776439" y="1234632"/>
            <a:ext cx="639122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4400" dirty="0">
                <a:solidFill>
                  <a:srgbClr val="FF0000"/>
                </a:solidFill>
              </a:rPr>
              <a:t>⚠</a:t>
            </a:r>
          </a:p>
        </p:txBody>
      </p:sp>
    </p:spTree>
    <p:extLst>
      <p:ext uri="{BB962C8B-B14F-4D97-AF65-F5344CB8AC3E}">
        <p14:creationId xmlns:p14="http://schemas.microsoft.com/office/powerpoint/2010/main" val="419850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/>
      <p:bldP spid="1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8AC52C-8121-4AA8-9CF8-F982E6D89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Aïe ! Ça pique 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FEE7B5-6F07-4F25-803E-ED6F3FD5C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1138335"/>
            <a:ext cx="10515600" cy="535136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sz="3600" strike="sngStrike" dirty="0">
                <a:latin typeface="Huit" panose="00000500000000000000" pitchFamily="2" charset="0"/>
              </a:rPr>
              <a:t>1</a:t>
            </a:r>
            <a:r>
              <a:rPr lang="fr-FR" sz="3600" strike="sngStrike" baseline="30000" dirty="0">
                <a:latin typeface="Huit" panose="00000500000000000000" pitchFamily="2" charset="0"/>
              </a:rPr>
              <a:t>ère</a:t>
            </a:r>
            <a:r>
              <a:rPr lang="fr-FR" sz="3600" dirty="0">
                <a:latin typeface="Huit" panose="00000500000000000000" pitchFamily="2" charset="0"/>
              </a:rPr>
              <a:t> 0</a:t>
            </a:r>
            <a:r>
              <a:rPr lang="fr-FR" sz="3600" baseline="30000" dirty="0">
                <a:latin typeface="Huit" panose="00000500000000000000" pitchFamily="2" charset="0"/>
              </a:rPr>
              <a:t>ème</a:t>
            </a:r>
            <a:r>
              <a:rPr lang="fr-FR" sz="3600" dirty="0">
                <a:latin typeface="Huit" panose="00000500000000000000" pitchFamily="2" charset="0"/>
              </a:rPr>
              <a:t> étape de la réparation, hors tension :</a:t>
            </a:r>
          </a:p>
          <a:p>
            <a:pPr marL="0" indent="0">
              <a:buNone/>
            </a:pPr>
            <a:r>
              <a:rPr lang="fr-FR" dirty="0"/>
              <a:t>Identifier ce qui fais mal !! </a:t>
            </a:r>
          </a:p>
          <a:p>
            <a:pPr marL="0" indent="0">
              <a:buNone/>
            </a:pPr>
            <a:r>
              <a:rPr lang="fr-FR" dirty="0"/>
              <a:t>Se mettre en sécurité !</a:t>
            </a:r>
          </a:p>
          <a:p>
            <a:pPr marL="0" indent="0">
              <a:buNone/>
            </a:pPr>
            <a:endParaRPr lang="fr-FR" dirty="0"/>
          </a:p>
          <a:p>
            <a:r>
              <a:rPr lang="fr-FR" dirty="0"/>
              <a:t>Câble d’alimentation 220V</a:t>
            </a:r>
          </a:p>
          <a:p>
            <a:r>
              <a:rPr lang="fr-FR" dirty="0"/>
              <a:t>Transformateurs internes avec pièces à nue</a:t>
            </a:r>
          </a:p>
          <a:p>
            <a:r>
              <a:rPr lang="fr-FR" dirty="0"/>
              <a:t>Carte électronique traitant le 220V</a:t>
            </a:r>
          </a:p>
          <a:p>
            <a:pPr lvl="1"/>
            <a:r>
              <a:rPr lang="fr-FR" dirty="0"/>
              <a:t>Attention aux soudures réalisées en dessous du PCB</a:t>
            </a:r>
          </a:p>
          <a:p>
            <a:pPr lvl="1"/>
            <a:r>
              <a:rPr lang="fr-FR" dirty="0"/>
              <a:t>Attention aux composants avec des pièces à nue</a:t>
            </a:r>
          </a:p>
          <a:p>
            <a:pPr lvl="1"/>
            <a:r>
              <a:rPr lang="fr-FR" dirty="0"/>
              <a:t>Etc…</a:t>
            </a:r>
          </a:p>
          <a:p>
            <a:r>
              <a:rPr lang="fr-FR" dirty="0"/>
              <a:t>Pièces mécaniques tournantes, coupantes, </a:t>
            </a:r>
            <a:r>
              <a:rPr lang="fr-FR" dirty="0" err="1"/>
              <a:t>pincantes</a:t>
            </a:r>
            <a:r>
              <a:rPr lang="fr-FR" dirty="0"/>
              <a:t>, piquantes, tout ce qui finis en « antes » !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DAF72D-E104-42D4-8335-422E3AFB6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05/09/2024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455135E-9F14-4920-A1DD-CA3F0F26A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D797B4-9082-42B9-A68B-2B5305F58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25</a:t>
            </a:fld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4BB8CE3-5B6C-445D-9501-C3E0D4B94C98}"/>
              </a:ext>
            </a:extLst>
          </p:cNvPr>
          <p:cNvSpPr txBox="1"/>
          <p:nvPr/>
        </p:nvSpPr>
        <p:spPr>
          <a:xfrm>
            <a:off x="10714678" y="825598"/>
            <a:ext cx="6391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600" dirty="0">
                <a:solidFill>
                  <a:srgbClr val="FF0000"/>
                </a:solidFill>
              </a:rPr>
              <a:t>⚠</a:t>
            </a:r>
          </a:p>
        </p:txBody>
      </p:sp>
    </p:spTree>
    <p:extLst>
      <p:ext uri="{BB962C8B-B14F-4D97-AF65-F5344CB8AC3E}">
        <p14:creationId xmlns:p14="http://schemas.microsoft.com/office/powerpoint/2010/main" val="269845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8AC52C-8121-4AA8-9CF8-F982E6D89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Aïe ! Ça pique !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FEE7B5-6F07-4F25-803E-ED6F3FD5C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500" y="1138335"/>
            <a:ext cx="10515600" cy="535136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fr-FR" sz="11500" dirty="0">
                <a:solidFill>
                  <a:srgbClr val="FF0000"/>
                </a:solidFill>
                <a:latin typeface="Huit" panose="00000500000000000000" pitchFamily="2" charset="0"/>
              </a:rPr>
              <a:t>DANGER</a:t>
            </a:r>
            <a:endParaRPr lang="fr-FR" sz="3600" dirty="0">
              <a:solidFill>
                <a:srgbClr val="FF0000"/>
              </a:solidFill>
              <a:latin typeface="Huit" panose="00000500000000000000" pitchFamily="2" charset="0"/>
            </a:endParaRPr>
          </a:p>
          <a:p>
            <a:pPr marL="0" indent="0" algn="ctr">
              <a:buNone/>
            </a:pPr>
            <a:r>
              <a:rPr lang="fr-FR" sz="13800" dirty="0">
                <a:latin typeface="Huit" panose="00000500000000000000" pitchFamily="2" charset="0"/>
              </a:rPr>
              <a:t>&gt; </a:t>
            </a:r>
            <a:r>
              <a:rPr lang="fr-FR" sz="13800" dirty="0">
                <a:solidFill>
                  <a:srgbClr val="FF0000"/>
                </a:solidFill>
                <a:latin typeface="Huit" panose="00000500000000000000" pitchFamily="2" charset="0"/>
              </a:rPr>
              <a:t>24V</a:t>
            </a:r>
            <a:r>
              <a:rPr lang="fr-FR" sz="13800" dirty="0">
                <a:latin typeface="Huit" panose="00000500000000000000" pitchFamily="2" charset="0"/>
              </a:rPr>
              <a:t> ~</a:t>
            </a:r>
          </a:p>
          <a:p>
            <a:pPr marL="0" indent="0" algn="ctr">
              <a:buNone/>
            </a:pPr>
            <a:r>
              <a:rPr lang="fr-FR" sz="13800" dirty="0">
                <a:latin typeface="Huit" panose="00000500000000000000" pitchFamily="2" charset="0"/>
              </a:rPr>
              <a:t>&gt; </a:t>
            </a:r>
            <a:r>
              <a:rPr lang="fr-FR" sz="13800" dirty="0">
                <a:solidFill>
                  <a:srgbClr val="FF0000"/>
                </a:solidFill>
                <a:latin typeface="Huit" panose="00000500000000000000" pitchFamily="2" charset="0"/>
              </a:rPr>
              <a:t>50V</a:t>
            </a:r>
            <a:r>
              <a:rPr lang="fr-FR" sz="13800" dirty="0">
                <a:latin typeface="Huit" panose="00000500000000000000" pitchFamily="2" charset="0"/>
              </a:rPr>
              <a:t> DC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DAF72D-E104-42D4-8335-422E3AFB6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05/09/2024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455135E-9F14-4920-A1DD-CA3F0F26A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D797B4-9082-42B9-A68B-2B5305F58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4BB8CE3-5B6C-445D-9501-C3E0D4B94C98}"/>
              </a:ext>
            </a:extLst>
          </p:cNvPr>
          <p:cNvSpPr txBox="1"/>
          <p:nvPr/>
        </p:nvSpPr>
        <p:spPr>
          <a:xfrm>
            <a:off x="10714678" y="825598"/>
            <a:ext cx="6391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9600" dirty="0">
                <a:solidFill>
                  <a:srgbClr val="FF0000"/>
                </a:solidFill>
              </a:rPr>
              <a:t>⚠</a:t>
            </a:r>
          </a:p>
        </p:txBody>
      </p:sp>
    </p:spTree>
    <p:extLst>
      <p:ext uri="{BB962C8B-B14F-4D97-AF65-F5344CB8AC3E}">
        <p14:creationId xmlns:p14="http://schemas.microsoft.com/office/powerpoint/2010/main" val="1927642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L’électronique c’est quoi ?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BC0D7-3EB6-498E-AED8-FB4CBDB42BCD}" type="datetime1">
              <a:rPr lang="fr-FR" smtClean="0"/>
              <a:t>05/09/2024</a:t>
            </a:fld>
            <a:endParaRPr lang="fr-FR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8" name="Graphique 7">
            <a:hlinkClick r:id="rId2"/>
            <a:extLst>
              <a:ext uri="{FF2B5EF4-FFF2-40B4-BE49-F238E27FC236}">
                <a16:creationId xmlns:a16="http://schemas.microsoft.com/office/drawing/2014/main" id="{8371F0D4-1794-402F-BD76-2CA166023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10075" y="2276475"/>
            <a:ext cx="291465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10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L’électronique c’est quoi ?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2266D214-41D4-40AD-8757-EB0FD25715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Définition Larousse : </a:t>
            </a:r>
            <a:br>
              <a:rPr lang="fr-FR" dirty="0"/>
            </a:br>
            <a:r>
              <a:rPr lang="fr-FR" dirty="0"/>
              <a:t>«</a:t>
            </a:r>
            <a:r>
              <a:rPr lang="fr-FR" i="1" dirty="0"/>
              <a:t> Partie de la physique qui étudie et utilise les variations de grandeurs électriques (champs électromagnétiques, charges électriques, courants et tensions électriques) pour capter, transmettre et exploiter de l'information ; technique dérivant de cette science. </a:t>
            </a:r>
            <a:r>
              <a:rPr lang="fr-FR" dirty="0"/>
              <a:t>»</a:t>
            </a:r>
          </a:p>
          <a:p>
            <a:endParaRPr lang="fr-FR" dirty="0"/>
          </a:p>
          <a:p>
            <a:r>
              <a:rPr lang="fr-FR" dirty="0"/>
              <a:t>Définition Robert :</a:t>
            </a:r>
            <a:br>
              <a:rPr lang="fr-FR" dirty="0"/>
            </a:br>
            <a:r>
              <a:rPr lang="fr-FR" dirty="0"/>
              <a:t>Partie de la physique étudiant les phénomènes où sont mis en jeu des électrons à l'état libre.</a:t>
            </a:r>
          </a:p>
          <a:p>
            <a:endParaRPr lang="fr-FR" dirty="0"/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FD90F-23D0-4703-A879-E48E2EE010AC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949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89D7114-09ED-49A6-9CC1-E059A74C0E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707481"/>
            <a:ext cx="5157787" cy="823912"/>
          </a:xfrm>
        </p:spPr>
        <p:txBody>
          <a:bodyPr anchor="ctr"/>
          <a:lstStyle/>
          <a:p>
            <a:pPr algn="ctr"/>
            <a:r>
              <a:rPr lang="fr-FR" dirty="0">
                <a:latin typeface="Huit" panose="00000500000000000000" pitchFamily="2" charset="0"/>
              </a:rPr>
              <a:t>Électrotechnique – Courants forts</a:t>
            </a:r>
          </a:p>
        </p:txBody>
      </p:sp>
      <p:sp>
        <p:nvSpPr>
          <p:cNvPr id="8" name="Espace réservé du contenu 7">
            <a:extLst>
              <a:ext uri="{FF2B5EF4-FFF2-40B4-BE49-F238E27FC236}">
                <a16:creationId xmlns:a16="http://schemas.microsoft.com/office/drawing/2014/main" id="{8B33B1E7-B2EC-4D48-932F-043112962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678349"/>
            <a:ext cx="5157787" cy="1987439"/>
          </a:xfrm>
        </p:spPr>
        <p:txBody>
          <a:bodyPr/>
          <a:lstStyle/>
          <a:p>
            <a:pPr lvl="1"/>
            <a:r>
              <a:rPr lang="fr-FR" dirty="0"/>
              <a:t>Production d’électricité</a:t>
            </a:r>
          </a:p>
          <a:p>
            <a:pPr lvl="1"/>
            <a:r>
              <a:rPr lang="fr-FR" dirty="0"/>
              <a:t>Distribution nationale </a:t>
            </a:r>
          </a:p>
          <a:p>
            <a:pPr lvl="1"/>
            <a:r>
              <a:rPr lang="fr-FR" dirty="0"/>
              <a:t>Transformations</a:t>
            </a:r>
          </a:p>
          <a:p>
            <a:pPr lvl="1"/>
            <a:r>
              <a:rPr lang="fr-FR" dirty="0"/>
              <a:t>…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E7E85C7A-F7D1-4EB1-80B1-27830D6367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3788" y="2707481"/>
            <a:ext cx="5183188" cy="823912"/>
          </a:xfrm>
        </p:spPr>
        <p:txBody>
          <a:bodyPr anchor="ctr"/>
          <a:lstStyle/>
          <a:p>
            <a:pPr algn="ctr"/>
            <a:r>
              <a:rPr lang="fr-FR" dirty="0">
                <a:latin typeface="Huit" panose="00000500000000000000" pitchFamily="2" charset="0"/>
              </a:rPr>
              <a:t>Électronique – Courants faibles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AED1AE2C-6504-4861-BAC2-3587690520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678349"/>
            <a:ext cx="5183188" cy="1987439"/>
          </a:xfrm>
        </p:spPr>
        <p:txBody>
          <a:bodyPr/>
          <a:lstStyle/>
          <a:p>
            <a:pPr lvl="1"/>
            <a:r>
              <a:rPr lang="fr-FR" dirty="0"/>
              <a:t>Petits signaux</a:t>
            </a:r>
          </a:p>
          <a:p>
            <a:pPr lvl="1"/>
            <a:r>
              <a:rPr lang="fr-FR" dirty="0"/>
              <a:t>Mesures et capteurs</a:t>
            </a:r>
          </a:p>
          <a:p>
            <a:pPr lvl="1"/>
            <a:r>
              <a:rPr lang="fr-FR" dirty="0"/>
              <a:t>Communications</a:t>
            </a:r>
          </a:p>
          <a:p>
            <a:pPr lvl="1"/>
            <a:r>
              <a:rPr lang="fr-FR" dirty="0"/>
              <a:t>…</a:t>
            </a:r>
          </a:p>
          <a:p>
            <a:endParaRPr lang="fr-FR" dirty="0"/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9F7DD-FEEB-47C7-BC92-5CF24D36BABB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L’électronique c’est quoi ?</a:t>
            </a:r>
          </a:p>
        </p:txBody>
      </p:sp>
      <p:sp>
        <p:nvSpPr>
          <p:cNvPr id="14" name="Espace réservé du texte 5">
            <a:extLst>
              <a:ext uri="{FF2B5EF4-FFF2-40B4-BE49-F238E27FC236}">
                <a16:creationId xmlns:a16="http://schemas.microsoft.com/office/drawing/2014/main" id="{877BC310-CF52-4712-A092-D7D1B30EAFDF}"/>
              </a:ext>
            </a:extLst>
          </p:cNvPr>
          <p:cNvSpPr txBox="1">
            <a:spLocks/>
          </p:cNvSpPr>
          <p:nvPr/>
        </p:nvSpPr>
        <p:spPr>
          <a:xfrm>
            <a:off x="2695574" y="1883569"/>
            <a:ext cx="6800852" cy="823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4000" dirty="0">
                <a:latin typeface="Huit" panose="00000500000000000000" pitchFamily="2" charset="0"/>
              </a:rPr>
              <a:t>⚡  Électricité ⚡ </a:t>
            </a:r>
          </a:p>
        </p:txBody>
      </p:sp>
    </p:spTree>
    <p:extLst>
      <p:ext uri="{BB962C8B-B14F-4D97-AF65-F5344CB8AC3E}">
        <p14:creationId xmlns:p14="http://schemas.microsoft.com/office/powerpoint/2010/main" val="3673975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L’utilité de l’électronique</a:t>
            </a:r>
          </a:p>
        </p:txBody>
      </p:sp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05607-B93D-4432-BB7C-55DC8C052E8E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A9B1E2C-115A-42CB-9BE9-1E93160454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effectLst/>
              </a:rPr>
              <a:t>Grand public : </a:t>
            </a:r>
            <a:br>
              <a:rPr lang="fr-FR" dirty="0"/>
            </a:br>
            <a:r>
              <a:rPr lang="fr-FR" dirty="0"/>
              <a:t>Ordinateurs, Smart phone, console de jeux, photos, audio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effectLst/>
              </a:rPr>
              <a:t>Transports :</a:t>
            </a:r>
            <a:br>
              <a:rPr lang="fr-FR" dirty="0"/>
            </a:br>
            <a:r>
              <a:rPr lang="fr-FR" dirty="0"/>
              <a:t>Ordinateur de bord,  GPS, système de navigation, automobiles, avions, trains, bateau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effectLst/>
              </a:rPr>
              <a:t>Médical : </a:t>
            </a:r>
            <a:br>
              <a:rPr lang="fr-FR" dirty="0"/>
            </a:br>
            <a:r>
              <a:rPr lang="fr-FR" dirty="0"/>
              <a:t>Imagerie (rayon X, ultra-sons, IRM) endoscopie, caméra, monitoring, perfusion, lasers, chirurgie, stimulateur cardiaque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effectLst/>
              </a:rPr>
              <a:t>Communications : </a:t>
            </a:r>
            <a:br>
              <a:rPr lang="fr-FR" dirty="0"/>
            </a:br>
            <a:r>
              <a:rPr lang="fr-FR" dirty="0"/>
              <a:t>Station mobile, routeur, </a:t>
            </a:r>
            <a:r>
              <a:rPr lang="fr-FR" dirty="0" err="1"/>
              <a:t>gateway</a:t>
            </a:r>
            <a:r>
              <a:rPr lang="fr-FR" dirty="0"/>
              <a:t>, satellite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effectLst/>
              </a:rPr>
              <a:t>Industrie : </a:t>
            </a:r>
            <a:br>
              <a:rPr lang="fr-FR" dirty="0"/>
            </a:br>
            <a:r>
              <a:rPr lang="fr-FR" dirty="0"/>
              <a:t>Productions automatisées, systèmes de commande d’énergie, équipements de stockage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effectLst/>
              </a:rPr>
              <a:t>Bureautique : </a:t>
            </a:r>
            <a:br>
              <a:rPr lang="fr-FR" dirty="0"/>
            </a:br>
            <a:r>
              <a:rPr lang="fr-FR" dirty="0"/>
              <a:t>Répondeurs, copieurs, imprimante.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b="1" dirty="0">
                <a:effectLst/>
              </a:rPr>
              <a:t>Bâtiments : </a:t>
            </a:r>
            <a:br>
              <a:rPr lang="fr-FR" dirty="0"/>
            </a:br>
            <a:r>
              <a:rPr lang="fr-FR" dirty="0"/>
              <a:t>Ascenseurs, système de surveillance, contrôle d’accès, systèmes d’éclairage…</a:t>
            </a:r>
          </a:p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0D4277D-1C47-4D24-B114-7CFD120BC3EC}"/>
              </a:ext>
            </a:extLst>
          </p:cNvPr>
          <p:cNvSpPr txBox="1"/>
          <p:nvPr/>
        </p:nvSpPr>
        <p:spPr>
          <a:xfrm>
            <a:off x="523875" y="1782595"/>
            <a:ext cx="10915650" cy="31547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19900" b="1" dirty="0">
                <a:solidFill>
                  <a:srgbClr val="FF3D1F"/>
                </a:solidFill>
                <a:latin typeface="Huit" panose="00000500000000000000" pitchFamily="2" charset="0"/>
              </a:rPr>
              <a:t>PARTOUT !</a:t>
            </a:r>
          </a:p>
        </p:txBody>
      </p:sp>
    </p:spTree>
    <p:extLst>
      <p:ext uri="{BB962C8B-B14F-4D97-AF65-F5344CB8AC3E}">
        <p14:creationId xmlns:p14="http://schemas.microsoft.com/office/powerpoint/2010/main" val="178670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22439-7F0C-42EA-80C4-8D16D3937175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réparation dans l’électronique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0688541-8AAD-4409-8270-4EF7C8EA1A35}"/>
              </a:ext>
            </a:extLst>
          </p:cNvPr>
          <p:cNvSpPr txBox="1"/>
          <p:nvPr/>
        </p:nvSpPr>
        <p:spPr>
          <a:xfrm>
            <a:off x="664047" y="2298685"/>
            <a:ext cx="500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1</a:t>
            </a:r>
            <a:r>
              <a:rPr lang="fr-FR" sz="2400" dirty="0"/>
              <a:t> – Constater la panne et ses impacts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319F776-1371-4BEF-8C68-67A8D6681DA1}"/>
              </a:ext>
            </a:extLst>
          </p:cNvPr>
          <p:cNvSpPr txBox="1"/>
          <p:nvPr/>
        </p:nvSpPr>
        <p:spPr>
          <a:xfrm>
            <a:off x="664047" y="3081213"/>
            <a:ext cx="500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2</a:t>
            </a:r>
            <a:r>
              <a:rPr lang="fr-FR" sz="2400" dirty="0"/>
              <a:t> – Identifier la panne et sa source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7FF622B4-8C98-4335-8FD6-A0D7FE57C3FD}"/>
              </a:ext>
            </a:extLst>
          </p:cNvPr>
          <p:cNvSpPr txBox="1"/>
          <p:nvPr/>
        </p:nvSpPr>
        <p:spPr>
          <a:xfrm>
            <a:off x="664047" y="4409415"/>
            <a:ext cx="500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3</a:t>
            </a:r>
            <a:r>
              <a:rPr lang="fr-FR" sz="2400" dirty="0"/>
              <a:t> – Remplacer la source de la panne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91BA810-3816-4706-9C29-AB78B4B882B0}"/>
              </a:ext>
            </a:extLst>
          </p:cNvPr>
          <p:cNvSpPr txBox="1"/>
          <p:nvPr/>
        </p:nvSpPr>
        <p:spPr>
          <a:xfrm>
            <a:off x="6167717" y="2211392"/>
            <a:ext cx="48857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Une cafetière ne fais pas de café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Tenter de faire un café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7CB7B51-1F25-41DA-9928-5A4290D5A408}"/>
              </a:ext>
            </a:extLst>
          </p:cNvPr>
          <p:cNvSpPr txBox="1"/>
          <p:nvPr/>
        </p:nvSpPr>
        <p:spPr>
          <a:xfrm>
            <a:off x="6167717" y="3081213"/>
            <a:ext cx="5800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La cafetière reste froide au toucher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La résistance chauffante, après mesure, semble défectueuse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C0636A4-7C37-4BF3-B30E-45963CBF8118}"/>
              </a:ext>
            </a:extLst>
          </p:cNvPr>
          <p:cNvSpPr txBox="1"/>
          <p:nvPr/>
        </p:nvSpPr>
        <p:spPr>
          <a:xfrm>
            <a:off x="6167717" y="4405017"/>
            <a:ext cx="5800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Remplacer la résistance chauffante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E817899-AB34-4DF3-9315-B61104E4B331}"/>
              </a:ext>
            </a:extLst>
          </p:cNvPr>
          <p:cNvSpPr txBox="1"/>
          <p:nvPr/>
        </p:nvSpPr>
        <p:spPr>
          <a:xfrm>
            <a:off x="6167225" y="2214734"/>
            <a:ext cx="560294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Savoir utiliser une machine à café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Connaitre le fonctionnement d’une machine à café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Identifier les éléments d’une machine à café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Tester une résistance chauffante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/>
              <a:t>Réaliser des soudures ou utiliser une pince à sertir des cosses</a:t>
            </a:r>
          </a:p>
        </p:txBody>
      </p:sp>
    </p:spTree>
    <p:extLst>
      <p:ext uri="{BB962C8B-B14F-4D97-AF65-F5344CB8AC3E}">
        <p14:creationId xmlns:p14="http://schemas.microsoft.com/office/powerpoint/2010/main" val="238660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7 L -0.46732 -3.7037E-7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7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44444E-6 L -0.46836 4.44444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24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L -0.46836 4.07407E-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24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12" grpId="0"/>
      <p:bldP spid="12" grpId="1"/>
      <p:bldP spid="13" grpId="0"/>
      <p:bldP spid="13" grpId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BD4A-417D-48FC-BF01-117DB77D41FE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réparation dans l’électronique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EA397E1-BC76-4306-B2FE-A88B126C7791}"/>
              </a:ext>
            </a:extLst>
          </p:cNvPr>
          <p:cNvSpPr txBox="1"/>
          <p:nvPr/>
        </p:nvSpPr>
        <p:spPr>
          <a:xfrm>
            <a:off x="838200" y="1586753"/>
            <a:ext cx="105140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Savoir utiliser et connaître le comportement normal de nombreux équipements électroniques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Connaître le fonctionnement d’un grand nombre d’appareils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Connaitre la plupart des composants électroniques et leur fonctionnement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Savoir tester et qualifier la plupart des composants électroniques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Être en mesure de réaliser des opérations de remplacement de la plupart des composants électroniques</a:t>
            </a:r>
          </a:p>
        </p:txBody>
      </p:sp>
    </p:spTree>
    <p:extLst>
      <p:ext uri="{BB962C8B-B14F-4D97-AF65-F5344CB8AC3E}">
        <p14:creationId xmlns:p14="http://schemas.microsoft.com/office/powerpoint/2010/main" val="185226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e la date 8">
            <a:extLst>
              <a:ext uri="{FF2B5EF4-FFF2-40B4-BE49-F238E27FC236}">
                <a16:creationId xmlns:a16="http://schemas.microsoft.com/office/drawing/2014/main" id="{5D66ADA9-5229-4A45-80C2-D7D4E384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5BD4A-417D-48FC-BF01-117DB77D41FE}" type="datetime1">
              <a:rPr lang="fr-FR" smtClean="0"/>
              <a:t>05/09/2024</a:t>
            </a:fld>
            <a:endParaRPr lang="fr-FR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C69EA833-BEE1-4CE6-9406-024476D31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2E2AB08E-186B-42FA-8078-8B47FE3B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5C525D2-7121-4BB1-B3A7-A4F4D2072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réparation dans l’électronique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F20FD7-5AD3-451A-B9BE-6A57056A60AC}"/>
              </a:ext>
            </a:extLst>
          </p:cNvPr>
          <p:cNvSpPr txBox="1"/>
          <p:nvPr/>
        </p:nvSpPr>
        <p:spPr>
          <a:xfrm>
            <a:off x="654341" y="1568741"/>
            <a:ext cx="3942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AC36F9A-8FAA-4BB0-B76B-A3CF47E67FF8}"/>
              </a:ext>
            </a:extLst>
          </p:cNvPr>
          <p:cNvSpPr txBox="1"/>
          <p:nvPr/>
        </p:nvSpPr>
        <p:spPr>
          <a:xfrm>
            <a:off x="1568824" y="1199409"/>
            <a:ext cx="8884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3600" b="1" dirty="0">
                <a:latin typeface="Huit" panose="00000500000000000000" pitchFamily="2" charset="0"/>
              </a:rPr>
              <a:t>Conception</a:t>
            </a:r>
            <a:r>
              <a:rPr lang="fr-FR" sz="3600" dirty="0">
                <a:latin typeface="Huit" panose="00000500000000000000" pitchFamily="2" charset="0"/>
              </a:rPr>
              <a:t> </a:t>
            </a:r>
            <a:r>
              <a:rPr lang="fr-FR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Huit" panose="00000500000000000000" pitchFamily="2" charset="0"/>
              </a:rPr>
              <a:t>VS</a:t>
            </a:r>
            <a:r>
              <a:rPr lang="fr-FR" sz="3600" dirty="0">
                <a:latin typeface="Huit" panose="00000500000000000000" pitchFamily="2" charset="0"/>
              </a:rPr>
              <a:t> </a:t>
            </a:r>
            <a:r>
              <a:rPr lang="fr-FR" sz="3600" b="1" dirty="0">
                <a:latin typeface="Huit" panose="00000500000000000000" pitchFamily="2" charset="0"/>
              </a:rPr>
              <a:t>Réparation</a:t>
            </a:r>
            <a:br>
              <a:rPr lang="fr-FR" sz="3600" b="1" dirty="0">
                <a:latin typeface="Huit" panose="00000500000000000000" pitchFamily="2" charset="0"/>
              </a:rPr>
            </a:br>
            <a:endParaRPr lang="fr-FR" sz="3600" b="1" dirty="0">
              <a:latin typeface="Huit" panose="00000500000000000000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C375E89-9A4C-468D-8394-FAC0A15EAE38}"/>
              </a:ext>
            </a:extLst>
          </p:cNvPr>
          <p:cNvSpPr txBox="1"/>
          <p:nvPr/>
        </p:nvSpPr>
        <p:spPr>
          <a:xfrm>
            <a:off x="483518" y="1896290"/>
            <a:ext cx="504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Définir les fonctions les fonctions principales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EF56403-6279-4DA3-9389-E5DD7D585607}"/>
              </a:ext>
            </a:extLst>
          </p:cNvPr>
          <p:cNvSpPr txBox="1"/>
          <p:nvPr/>
        </p:nvSpPr>
        <p:spPr>
          <a:xfrm>
            <a:off x="6678130" y="1896290"/>
            <a:ext cx="504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Identifier les fonctions principales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11B1FAB-CBD7-4C68-810F-3976D9F2C096}"/>
              </a:ext>
            </a:extLst>
          </p:cNvPr>
          <p:cNvSpPr txBox="1"/>
          <p:nvPr/>
        </p:nvSpPr>
        <p:spPr>
          <a:xfrm>
            <a:off x="483518" y="2247548"/>
            <a:ext cx="504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Implémenter les fonctions principales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F3F9ED4-0969-41D4-A35E-7E11C7C249D1}"/>
              </a:ext>
            </a:extLst>
          </p:cNvPr>
          <p:cNvSpPr txBox="1"/>
          <p:nvPr/>
        </p:nvSpPr>
        <p:spPr>
          <a:xfrm>
            <a:off x="6678130" y="2247548"/>
            <a:ext cx="504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Repérer les fonctions principales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603CA6A-3450-4343-BCC5-69C033C42E32}"/>
              </a:ext>
            </a:extLst>
          </p:cNvPr>
          <p:cNvSpPr txBox="1"/>
          <p:nvPr/>
        </p:nvSpPr>
        <p:spPr>
          <a:xfrm>
            <a:off x="483518" y="2634954"/>
            <a:ext cx="504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Réaliser les fonctions principales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059D5DE-FC98-41E8-BCF3-BC2D5FA799FB}"/>
              </a:ext>
            </a:extLst>
          </p:cNvPr>
          <p:cNvSpPr txBox="1"/>
          <p:nvPr/>
        </p:nvSpPr>
        <p:spPr>
          <a:xfrm>
            <a:off x="6678130" y="2634954"/>
            <a:ext cx="50471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Interpréter la réalisation et les technologies mises en œuvres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DA256A1-F608-4E55-A745-955BDAAC93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0" t="1715" r="18706"/>
          <a:stretch/>
        </p:blipFill>
        <p:spPr>
          <a:xfrm>
            <a:off x="4876822" y="3801651"/>
            <a:ext cx="2422891" cy="230179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8F280AA-C334-45FF-A5FF-5931DEEF4B15}"/>
              </a:ext>
            </a:extLst>
          </p:cNvPr>
          <p:cNvSpPr txBox="1"/>
          <p:nvPr/>
        </p:nvSpPr>
        <p:spPr>
          <a:xfrm>
            <a:off x="4597167" y="6028035"/>
            <a:ext cx="2702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Huit" panose="00000500000000000000" pitchFamily="2" charset="0"/>
              </a:rPr>
              <a:t>Reverse engineering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39DDFEE-505B-4251-8AED-FB7FBD2A25C4}"/>
              </a:ext>
            </a:extLst>
          </p:cNvPr>
          <p:cNvSpPr txBox="1"/>
          <p:nvPr/>
        </p:nvSpPr>
        <p:spPr>
          <a:xfrm>
            <a:off x="483518" y="3078545"/>
            <a:ext cx="504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Valider le fonctionnement des fonctions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9BE2668-B558-4999-B166-1C614A50E652}"/>
              </a:ext>
            </a:extLst>
          </p:cNvPr>
          <p:cNvSpPr txBox="1"/>
          <p:nvPr/>
        </p:nvSpPr>
        <p:spPr>
          <a:xfrm>
            <a:off x="6678130" y="3180207"/>
            <a:ext cx="5047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Tester le fonctionnement des fonctions</a:t>
            </a:r>
          </a:p>
        </p:txBody>
      </p:sp>
    </p:spTree>
    <p:extLst>
      <p:ext uri="{BB962C8B-B14F-4D97-AF65-F5344CB8AC3E}">
        <p14:creationId xmlns:p14="http://schemas.microsoft.com/office/powerpoint/2010/main" val="63339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8 Fabla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8 Fablab" id="{CAB42F32-E454-433A-900E-B28A16AE2186}" vid="{1E78EDBA-2A59-446C-94E1-FBB00BEA6A43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Arduino</Template>
  <TotalTime>2966</TotalTime>
  <Words>935</Words>
  <Application>Microsoft Office PowerPoint</Application>
  <PresentationFormat>Grand écran</PresentationFormat>
  <Paragraphs>246</Paragraphs>
  <Slides>26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1" baseType="lpstr">
      <vt:lpstr>8BIT WONDER</vt:lpstr>
      <vt:lpstr>Arial</vt:lpstr>
      <vt:lpstr>Calibri</vt:lpstr>
      <vt:lpstr>Huit</vt:lpstr>
      <vt:lpstr>8 Fablab</vt:lpstr>
      <vt:lpstr>Formation Réparation</vt:lpstr>
      <vt:lpstr>Introduction</vt:lpstr>
      <vt:lpstr>L’électronique c’est quoi ?</vt:lpstr>
      <vt:lpstr>L’électronique c’est quoi ?</vt:lpstr>
      <vt:lpstr>L’électronique c’est quoi ?</vt:lpstr>
      <vt:lpstr>L’utilité de l’électronique</vt:lpstr>
      <vt:lpstr>La réparation dans l’électronique</vt:lpstr>
      <vt:lpstr>La réparation dans l’électronique</vt:lpstr>
      <vt:lpstr>La réparation dans l’électronique</vt:lpstr>
      <vt:lpstr>Les domaines de l’électronique</vt:lpstr>
      <vt:lpstr>Les domaines de l’électronique</vt:lpstr>
      <vt:lpstr>Les domaines de l’électronique</vt:lpstr>
      <vt:lpstr>Les domaines de l’électronique</vt:lpstr>
      <vt:lpstr>Les domaines de l’électronique</vt:lpstr>
      <vt:lpstr>Les domaines de l’électronique</vt:lpstr>
      <vt:lpstr>Les domaines de l’électronique</vt:lpstr>
      <vt:lpstr>Les domaines de l’électronique</vt:lpstr>
      <vt:lpstr>Coder l’information</vt:lpstr>
      <vt:lpstr>Coder l’information</vt:lpstr>
      <vt:lpstr>Coder l’information</vt:lpstr>
      <vt:lpstr>La réparation dans les deux domaines</vt:lpstr>
      <vt:lpstr>La réparation dans les deux domaines</vt:lpstr>
      <vt:lpstr>Risques électriques</vt:lpstr>
      <vt:lpstr>Aïe ! Ça pique !</vt:lpstr>
      <vt:lpstr>Aïe ! Ça pique !</vt:lpstr>
      <vt:lpstr>Aïe ! Ça pique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TooT</dc:creator>
  <cp:lastModifiedBy>TooT</cp:lastModifiedBy>
  <cp:revision>65</cp:revision>
  <dcterms:created xsi:type="dcterms:W3CDTF">2022-10-03T07:57:38Z</dcterms:created>
  <dcterms:modified xsi:type="dcterms:W3CDTF">2024-09-05T07:46:07Z</dcterms:modified>
</cp:coreProperties>
</file>