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6"/>
  </p:notesMasterIdLst>
  <p:sldIdLst>
    <p:sldId id="256" r:id="rId2"/>
    <p:sldId id="257" r:id="rId3"/>
    <p:sldId id="261" r:id="rId4"/>
    <p:sldId id="262" r:id="rId5"/>
  </p:sldIdLst>
  <p:sldSz cx="7559675" cy="10439400"/>
  <p:notesSz cx="6858000" cy="9144000"/>
  <p:embeddedFontLst>
    <p:embeddedFont>
      <p:font typeface="Helvetica Neue" panose="020B0604020202020204" charset="0"/>
      <p:regular r:id="rId7"/>
      <p:bold r:id="rId8"/>
      <p:italic r:id="rId9"/>
      <p:boldItalic r:id="rId10"/>
    </p:embeddedFont>
    <p:embeddedFont>
      <p:font typeface="Lexend Deca" panose="020B0604020202020204" charset="0"/>
      <p:regular r:id="rId11"/>
      <p:bold r:id="rId1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288">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2" d="100"/>
          <a:sy n="72" d="100"/>
        </p:scale>
        <p:origin x="3084" y="66"/>
      </p:cViewPr>
      <p:guideLst>
        <p:guide orient="horz" pos="3288"/>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2.fntdata"/><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font" Target="fonts/font1.fntdata"/><Relationship Id="rId12"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font" Target="fonts/font5.fntdata"/><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font" Target="fonts/font3.fntdata"/><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2187788" y="685800"/>
            <a:ext cx="24831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2187575" y="685800"/>
            <a:ext cx="248285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g113e06fd98e_0_27:notes"/>
          <p:cNvSpPr>
            <a:spLocks noGrp="1" noRot="1" noChangeAspect="1"/>
          </p:cNvSpPr>
          <p:nvPr>
            <p:ph type="sldImg" idx="2"/>
          </p:nvPr>
        </p:nvSpPr>
        <p:spPr>
          <a:xfrm>
            <a:off x="2187575" y="685800"/>
            <a:ext cx="248285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 name="Google Shape;84;g113e06fd98e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g113e06fd98e_0_27:notes"/>
          <p:cNvSpPr>
            <a:spLocks noGrp="1" noRot="1" noChangeAspect="1"/>
          </p:cNvSpPr>
          <p:nvPr>
            <p:ph type="sldImg" idx="2"/>
          </p:nvPr>
        </p:nvSpPr>
        <p:spPr>
          <a:xfrm>
            <a:off x="2187575" y="685800"/>
            <a:ext cx="248285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 name="Google Shape;84;g113e06fd98e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107525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g113e06fd98e_0_27:notes"/>
          <p:cNvSpPr>
            <a:spLocks noGrp="1" noRot="1" noChangeAspect="1"/>
          </p:cNvSpPr>
          <p:nvPr>
            <p:ph type="sldImg" idx="2"/>
          </p:nvPr>
        </p:nvSpPr>
        <p:spPr>
          <a:xfrm>
            <a:off x="2187575" y="685800"/>
            <a:ext cx="248285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 name="Google Shape;84;g113e06fd98e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064537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257712" y="1511298"/>
            <a:ext cx="7044600" cy="416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257705" y="5752555"/>
            <a:ext cx="7044600" cy="16089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257705" y="903288"/>
            <a:ext cx="7044600" cy="11625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257705" y="2339232"/>
            <a:ext cx="7044600" cy="69345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257705" y="903288"/>
            <a:ext cx="7044600" cy="11625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257705" y="2339232"/>
            <a:ext cx="3306900" cy="69345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3995291" y="2339232"/>
            <a:ext cx="3306900" cy="69345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257705" y="903288"/>
            <a:ext cx="7044600" cy="11625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257705" y="1127727"/>
            <a:ext cx="2321700" cy="15339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257705" y="2820535"/>
            <a:ext cx="2321700" cy="64533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05325" y="913690"/>
            <a:ext cx="5264700" cy="8303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3780000" y="-254"/>
            <a:ext cx="3780000" cy="104400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19508" y="2503032"/>
            <a:ext cx="3344400" cy="30087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19508" y="5689531"/>
            <a:ext cx="3344400" cy="250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083839" y="1469689"/>
            <a:ext cx="3172200" cy="75000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257705" y="8586994"/>
            <a:ext cx="4959600" cy="12282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257705" y="2245153"/>
            <a:ext cx="7044600" cy="3985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257705" y="6398217"/>
            <a:ext cx="7044600" cy="26403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7004788" y="9465147"/>
            <a:ext cx="453600" cy="7989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257705" y="903288"/>
            <a:ext cx="7044600" cy="11625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257705" y="2339232"/>
            <a:ext cx="7044600" cy="69345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7004788" y="9465147"/>
            <a:ext cx="453600" cy="7989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fr"/>
              <a:t>‹N°›</a:t>
            </a:fld>
            <a:endParaRPr/>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9.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9.pn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9.png"/><Relationship Id="rId7"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6.png"/><Relationship Id="rId9" Type="http://schemas.openxmlformats.org/officeDocument/2006/relationships/hyperlink" Target="https://docs.google.com/presentation/d/1_qA50cmltLJ0_YXi5HNFeOFy5dCE384s/edit?usp=drive_link&amp;ouid=110341781899738024842&amp;rtpof=true&amp;sd=true"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p:nvPr/>
        </p:nvSpPr>
        <p:spPr>
          <a:xfrm>
            <a:off x="4966200" y="5740413"/>
            <a:ext cx="2129400" cy="260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457200" lvl="0" indent="0" algn="l" rtl="0">
              <a:lnSpc>
                <a:spcPct val="115000"/>
              </a:lnSpc>
              <a:spcBef>
                <a:spcPts val="0"/>
              </a:spcBef>
              <a:spcAft>
                <a:spcPts val="0"/>
              </a:spcAft>
              <a:buNone/>
            </a:pPr>
            <a:endParaRPr sz="1100" dirty="0">
              <a:solidFill>
                <a:schemeClr val="dk1"/>
              </a:solidFill>
              <a:latin typeface="Helvetica Neue"/>
              <a:ea typeface="Helvetica Neue"/>
              <a:cs typeface="Helvetica Neue"/>
              <a:sym typeface="Helvetica Neue"/>
            </a:endParaRPr>
          </a:p>
          <a:p>
            <a:pPr marL="457200" lvl="0" indent="-298450" algn="l" rtl="0">
              <a:lnSpc>
                <a:spcPct val="115000"/>
              </a:lnSpc>
              <a:spcBef>
                <a:spcPts val="0"/>
              </a:spcBef>
              <a:spcAft>
                <a:spcPts val="0"/>
              </a:spcAft>
              <a:buClr>
                <a:schemeClr val="dk1"/>
              </a:buClr>
              <a:buSzPts val="1100"/>
              <a:buFont typeface="Helvetica Neue"/>
              <a:buChar char="-"/>
            </a:pPr>
            <a:r>
              <a:rPr lang="fr" sz="1100" dirty="0">
                <a:solidFill>
                  <a:schemeClr val="dk1"/>
                </a:solidFill>
                <a:latin typeface="Helvetica Neue"/>
                <a:ea typeface="Helvetica Neue"/>
                <a:cs typeface="Helvetica Neue"/>
                <a:sym typeface="Helvetica Neue"/>
              </a:rPr>
              <a:t>Selon le nombre de participant.e.s, un ou deux animateurs</a:t>
            </a:r>
            <a:endParaRPr sz="1100" dirty="0">
              <a:solidFill>
                <a:schemeClr val="dk1"/>
              </a:solidFill>
              <a:latin typeface="Helvetica Neue"/>
              <a:ea typeface="Helvetica Neue"/>
              <a:cs typeface="Helvetica Neue"/>
              <a:sym typeface="Helvetica Neue"/>
            </a:endParaRPr>
          </a:p>
        </p:txBody>
      </p:sp>
      <p:sp>
        <p:nvSpPr>
          <p:cNvPr id="55" name="Google Shape;55;p13"/>
          <p:cNvSpPr/>
          <p:nvPr/>
        </p:nvSpPr>
        <p:spPr>
          <a:xfrm>
            <a:off x="464400" y="5740413"/>
            <a:ext cx="2129400" cy="260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fr" sz="1100" dirty="0">
                <a:solidFill>
                  <a:schemeClr val="dk1"/>
                </a:solidFill>
                <a:latin typeface="Helvetica Neue"/>
              </a:rPr>
              <a:t>25 min</a:t>
            </a:r>
            <a:endParaRPr sz="1100" dirty="0">
              <a:solidFill>
                <a:schemeClr val="dk1"/>
              </a:solidFill>
              <a:latin typeface="Helvetica Neue"/>
            </a:endParaRPr>
          </a:p>
        </p:txBody>
      </p:sp>
      <p:sp>
        <p:nvSpPr>
          <p:cNvPr id="56" name="Google Shape;56;p13"/>
          <p:cNvSpPr/>
          <p:nvPr/>
        </p:nvSpPr>
        <p:spPr>
          <a:xfrm>
            <a:off x="2715300" y="5740413"/>
            <a:ext cx="2129400" cy="260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457200" lvl="0" indent="-298450" algn="l" rtl="0">
              <a:lnSpc>
                <a:spcPct val="115000"/>
              </a:lnSpc>
              <a:spcBef>
                <a:spcPts val="0"/>
              </a:spcBef>
              <a:spcAft>
                <a:spcPts val="0"/>
              </a:spcAft>
              <a:buClr>
                <a:schemeClr val="dk1"/>
              </a:buClr>
              <a:buSzPts val="1100"/>
              <a:buFont typeface="Helvetica Neue"/>
              <a:buChar char="-"/>
            </a:pPr>
            <a:r>
              <a:rPr lang="fr" sz="1100" dirty="0">
                <a:solidFill>
                  <a:schemeClr val="dk1"/>
                </a:solidFill>
                <a:latin typeface="Helvetica Neue"/>
                <a:ea typeface="Helvetica Neue"/>
                <a:cs typeface="Helvetica Neue"/>
                <a:sym typeface="Helvetica Neue"/>
              </a:rPr>
              <a:t>Atelier </a:t>
            </a:r>
            <a:r>
              <a:rPr lang="fr-FR" sz="1100" dirty="0">
                <a:solidFill>
                  <a:schemeClr val="dk1"/>
                </a:solidFill>
                <a:latin typeface="Helvetica Neue"/>
                <a:ea typeface="Helvetica Neue"/>
                <a:cs typeface="Helvetica Neue"/>
                <a:sym typeface="Helvetica Neue"/>
              </a:rPr>
              <a:t>en groupe entier</a:t>
            </a:r>
          </a:p>
          <a:p>
            <a:pPr marL="457200" lvl="0" indent="-298450" algn="l" rtl="0">
              <a:lnSpc>
                <a:spcPct val="115000"/>
              </a:lnSpc>
              <a:spcBef>
                <a:spcPts val="0"/>
              </a:spcBef>
              <a:spcAft>
                <a:spcPts val="0"/>
              </a:spcAft>
              <a:buClr>
                <a:schemeClr val="dk1"/>
              </a:buClr>
              <a:buSzPts val="1100"/>
              <a:buFont typeface="Helvetica Neue"/>
              <a:buChar char="-"/>
            </a:pPr>
            <a:r>
              <a:rPr lang="fr-FR" sz="1100" dirty="0">
                <a:solidFill>
                  <a:schemeClr val="dk1"/>
                </a:solidFill>
                <a:latin typeface="Helvetica Neue"/>
                <a:ea typeface="Helvetica Neue"/>
                <a:cs typeface="Helvetica Neue"/>
                <a:sym typeface="Helvetica Neue"/>
              </a:rPr>
              <a:t>Minimum deux </a:t>
            </a:r>
            <a:r>
              <a:rPr lang="fr-FR" sz="1100" dirty="0" err="1">
                <a:solidFill>
                  <a:schemeClr val="dk1"/>
                </a:solidFill>
                <a:latin typeface="Helvetica Neue"/>
                <a:ea typeface="Helvetica Neue"/>
                <a:cs typeface="Helvetica Neue"/>
                <a:sym typeface="Helvetica Neue"/>
              </a:rPr>
              <a:t>apprenant.e.s</a:t>
            </a:r>
            <a:endParaRPr lang="fr-FR" sz="1100" dirty="0">
              <a:solidFill>
                <a:schemeClr val="dk1"/>
              </a:solidFill>
              <a:latin typeface="Helvetica Neue"/>
              <a:ea typeface="Helvetica Neue"/>
              <a:cs typeface="Helvetica Neue"/>
              <a:sym typeface="Helvetica Neue"/>
            </a:endParaRPr>
          </a:p>
        </p:txBody>
      </p:sp>
      <p:sp>
        <p:nvSpPr>
          <p:cNvPr id="57" name="Google Shape;57;p13"/>
          <p:cNvSpPr/>
          <p:nvPr/>
        </p:nvSpPr>
        <p:spPr>
          <a:xfrm>
            <a:off x="4966200" y="3042588"/>
            <a:ext cx="2129400" cy="260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171450" lvl="0" algn="l" rtl="0">
              <a:lnSpc>
                <a:spcPct val="115000"/>
              </a:lnSpc>
              <a:spcBef>
                <a:spcPts val="0"/>
              </a:spcBef>
              <a:spcAft>
                <a:spcPts val="0"/>
              </a:spcAft>
              <a:buClr>
                <a:schemeClr val="dk1"/>
              </a:buClr>
              <a:buSzPts val="900"/>
            </a:pPr>
            <a:endParaRPr sz="900" dirty="0">
              <a:solidFill>
                <a:schemeClr val="dk1"/>
              </a:solidFill>
              <a:latin typeface="Helvetica Neue"/>
              <a:ea typeface="Helvetica Neue"/>
              <a:cs typeface="Helvetica Neue"/>
              <a:sym typeface="Helvetica Neue"/>
            </a:endParaRPr>
          </a:p>
        </p:txBody>
      </p:sp>
      <p:sp>
        <p:nvSpPr>
          <p:cNvPr id="58" name="Google Shape;58;p13"/>
          <p:cNvSpPr/>
          <p:nvPr/>
        </p:nvSpPr>
        <p:spPr>
          <a:xfrm>
            <a:off x="464400" y="3042588"/>
            <a:ext cx="2129400" cy="260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r>
              <a:rPr lang="fr" sz="1100" dirty="0">
                <a:solidFill>
                  <a:schemeClr val="dk1"/>
                </a:solidFill>
                <a:latin typeface="Helvetica Neue"/>
              </a:rPr>
              <a:t>Débutant.e</a:t>
            </a:r>
            <a:endParaRPr sz="1100" dirty="0">
              <a:solidFill>
                <a:schemeClr val="dk1"/>
              </a:solidFill>
              <a:latin typeface="Helvetica Neue"/>
            </a:endParaRPr>
          </a:p>
        </p:txBody>
      </p:sp>
      <p:sp>
        <p:nvSpPr>
          <p:cNvPr id="59" name="Google Shape;59;p13"/>
          <p:cNvSpPr/>
          <p:nvPr/>
        </p:nvSpPr>
        <p:spPr>
          <a:xfrm>
            <a:off x="2715300" y="3042588"/>
            <a:ext cx="2129400" cy="2605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fr" sz="1100" dirty="0">
                <a:solidFill>
                  <a:schemeClr val="dk1"/>
                </a:solidFill>
                <a:latin typeface="Helvetica Neue"/>
              </a:rPr>
              <a:t>Atelier Introduction</a:t>
            </a:r>
            <a:endParaRPr sz="1100" dirty="0">
              <a:solidFill>
                <a:schemeClr val="dk1"/>
              </a:solidFill>
              <a:latin typeface="Helvetica Neue"/>
            </a:endParaRPr>
          </a:p>
        </p:txBody>
      </p:sp>
      <p:pic>
        <p:nvPicPr>
          <p:cNvPr id="60" name="Google Shape;60;p13"/>
          <p:cNvPicPr preferRelativeResize="0"/>
          <p:nvPr/>
        </p:nvPicPr>
        <p:blipFill>
          <a:blip r:embed="rId3">
            <a:alphaModFix/>
          </a:blip>
          <a:stretch>
            <a:fillRect/>
          </a:stretch>
        </p:blipFill>
        <p:spPr>
          <a:xfrm>
            <a:off x="3074050" y="3306900"/>
            <a:ext cx="540375" cy="540375"/>
          </a:xfrm>
          <a:prstGeom prst="rect">
            <a:avLst/>
          </a:prstGeom>
          <a:noFill/>
          <a:ln>
            <a:noFill/>
          </a:ln>
        </p:spPr>
      </p:pic>
      <p:pic>
        <p:nvPicPr>
          <p:cNvPr id="61" name="Google Shape;61;p13"/>
          <p:cNvPicPr preferRelativeResize="0"/>
          <p:nvPr/>
        </p:nvPicPr>
        <p:blipFill>
          <a:blip r:embed="rId4">
            <a:alphaModFix/>
          </a:blip>
          <a:stretch>
            <a:fillRect/>
          </a:stretch>
        </p:blipFill>
        <p:spPr>
          <a:xfrm>
            <a:off x="5169613" y="6005913"/>
            <a:ext cx="540375" cy="540375"/>
          </a:xfrm>
          <a:prstGeom prst="rect">
            <a:avLst/>
          </a:prstGeom>
          <a:noFill/>
          <a:ln>
            <a:noFill/>
          </a:ln>
        </p:spPr>
      </p:pic>
      <p:pic>
        <p:nvPicPr>
          <p:cNvPr id="62" name="Google Shape;62;p13"/>
          <p:cNvPicPr preferRelativeResize="0"/>
          <p:nvPr/>
        </p:nvPicPr>
        <p:blipFill>
          <a:blip r:embed="rId5">
            <a:alphaModFix/>
          </a:blip>
          <a:stretch>
            <a:fillRect/>
          </a:stretch>
        </p:blipFill>
        <p:spPr>
          <a:xfrm>
            <a:off x="904500" y="3306875"/>
            <a:ext cx="540375" cy="540375"/>
          </a:xfrm>
          <a:prstGeom prst="rect">
            <a:avLst/>
          </a:prstGeom>
          <a:noFill/>
          <a:ln>
            <a:noFill/>
          </a:ln>
        </p:spPr>
      </p:pic>
      <p:pic>
        <p:nvPicPr>
          <p:cNvPr id="63" name="Google Shape;63;p13"/>
          <p:cNvPicPr preferRelativeResize="0"/>
          <p:nvPr/>
        </p:nvPicPr>
        <p:blipFill>
          <a:blip r:embed="rId6">
            <a:alphaModFix/>
          </a:blip>
          <a:stretch>
            <a:fillRect/>
          </a:stretch>
        </p:blipFill>
        <p:spPr>
          <a:xfrm>
            <a:off x="5124100" y="3238900"/>
            <a:ext cx="540375" cy="540375"/>
          </a:xfrm>
          <a:prstGeom prst="rect">
            <a:avLst/>
          </a:prstGeom>
          <a:noFill/>
          <a:ln>
            <a:noFill/>
          </a:ln>
        </p:spPr>
      </p:pic>
      <p:pic>
        <p:nvPicPr>
          <p:cNvPr id="64" name="Google Shape;64;p13"/>
          <p:cNvPicPr preferRelativeResize="0"/>
          <p:nvPr/>
        </p:nvPicPr>
        <p:blipFill>
          <a:blip r:embed="rId7">
            <a:alphaModFix/>
          </a:blip>
          <a:stretch>
            <a:fillRect/>
          </a:stretch>
        </p:blipFill>
        <p:spPr>
          <a:xfrm>
            <a:off x="2852623" y="5911338"/>
            <a:ext cx="540375" cy="540375"/>
          </a:xfrm>
          <a:prstGeom prst="rect">
            <a:avLst/>
          </a:prstGeom>
          <a:noFill/>
          <a:ln>
            <a:noFill/>
          </a:ln>
        </p:spPr>
      </p:pic>
      <p:sp>
        <p:nvSpPr>
          <p:cNvPr id="65" name="Google Shape;65;p13"/>
          <p:cNvSpPr txBox="1"/>
          <p:nvPr/>
        </p:nvSpPr>
        <p:spPr>
          <a:xfrm>
            <a:off x="1432200" y="3401688"/>
            <a:ext cx="7215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a:latin typeface="Lexend Deca"/>
                <a:ea typeface="Lexend Deca"/>
                <a:cs typeface="Lexend Deca"/>
                <a:sym typeface="Lexend Deca"/>
              </a:rPr>
              <a:t>Niveau</a:t>
            </a:r>
            <a:endParaRPr sz="1200">
              <a:latin typeface="Lexend Deca"/>
              <a:ea typeface="Lexend Deca"/>
              <a:cs typeface="Lexend Deca"/>
              <a:sym typeface="Lexend Deca"/>
            </a:endParaRPr>
          </a:p>
        </p:txBody>
      </p:sp>
      <p:sp>
        <p:nvSpPr>
          <p:cNvPr id="66" name="Google Shape;66;p13"/>
          <p:cNvSpPr txBox="1"/>
          <p:nvPr/>
        </p:nvSpPr>
        <p:spPr>
          <a:xfrm>
            <a:off x="3614425" y="3392425"/>
            <a:ext cx="9429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a:latin typeface="Lexend Deca"/>
                <a:ea typeface="Lexend Deca"/>
                <a:cs typeface="Lexend Deca"/>
                <a:sym typeface="Lexend Deca"/>
              </a:rPr>
              <a:t>Pré-requis</a:t>
            </a:r>
            <a:endParaRPr sz="1200">
              <a:latin typeface="Lexend Deca"/>
              <a:ea typeface="Lexend Deca"/>
              <a:cs typeface="Lexend Deca"/>
              <a:sym typeface="Lexend Deca"/>
            </a:endParaRPr>
          </a:p>
        </p:txBody>
      </p:sp>
      <p:sp>
        <p:nvSpPr>
          <p:cNvPr id="67" name="Google Shape;67;p13"/>
          <p:cNvSpPr txBox="1"/>
          <p:nvPr/>
        </p:nvSpPr>
        <p:spPr>
          <a:xfrm>
            <a:off x="5790588" y="6008313"/>
            <a:ext cx="11778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a:latin typeface="Lexend Deca"/>
                <a:ea typeface="Lexend Deca"/>
                <a:cs typeface="Lexend Deca"/>
                <a:sym typeface="Lexend Deca"/>
              </a:rPr>
              <a:t>Animateurs/animatrices</a:t>
            </a:r>
            <a:endParaRPr sz="1200">
              <a:latin typeface="Lexend Deca"/>
              <a:ea typeface="Lexend Deca"/>
              <a:cs typeface="Lexend Deca"/>
              <a:sym typeface="Lexend Deca"/>
            </a:endParaRPr>
          </a:p>
        </p:txBody>
      </p:sp>
      <p:sp>
        <p:nvSpPr>
          <p:cNvPr id="68" name="Google Shape;68;p13"/>
          <p:cNvSpPr txBox="1"/>
          <p:nvPr/>
        </p:nvSpPr>
        <p:spPr>
          <a:xfrm>
            <a:off x="5664475" y="3232025"/>
            <a:ext cx="12732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dirty="0">
                <a:latin typeface="Lexend Deca"/>
                <a:ea typeface="Lexend Deca"/>
                <a:cs typeface="Lexend Deca"/>
                <a:sym typeface="Lexend Deca"/>
              </a:rPr>
              <a:t>Objectifs pédagogiques</a:t>
            </a:r>
            <a:endParaRPr sz="1200" dirty="0">
              <a:latin typeface="Lexend Deca"/>
              <a:ea typeface="Lexend Deca"/>
              <a:cs typeface="Lexend Deca"/>
              <a:sym typeface="Lexend Deca"/>
            </a:endParaRPr>
          </a:p>
        </p:txBody>
      </p:sp>
      <p:sp>
        <p:nvSpPr>
          <p:cNvPr id="69" name="Google Shape;69;p13"/>
          <p:cNvSpPr txBox="1"/>
          <p:nvPr/>
        </p:nvSpPr>
        <p:spPr>
          <a:xfrm>
            <a:off x="3350075" y="6022263"/>
            <a:ext cx="12732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a:latin typeface="Lexend Deca"/>
                <a:ea typeface="Lexend Deca"/>
                <a:cs typeface="Lexend Deca"/>
                <a:sym typeface="Lexend Deca"/>
              </a:rPr>
              <a:t>Participant.e.s</a:t>
            </a:r>
            <a:endParaRPr sz="1200">
              <a:latin typeface="Lexend Deca"/>
              <a:ea typeface="Lexend Deca"/>
              <a:cs typeface="Lexend Deca"/>
              <a:sym typeface="Lexend Deca"/>
            </a:endParaRPr>
          </a:p>
        </p:txBody>
      </p:sp>
      <p:sp>
        <p:nvSpPr>
          <p:cNvPr id="70" name="Google Shape;70;p13"/>
          <p:cNvSpPr/>
          <p:nvPr/>
        </p:nvSpPr>
        <p:spPr>
          <a:xfrm>
            <a:off x="464400" y="1529925"/>
            <a:ext cx="6631200" cy="13869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fr" sz="1100" dirty="0">
                <a:solidFill>
                  <a:schemeClr val="dk1"/>
                </a:solidFill>
                <a:latin typeface="Helvetica Neue"/>
                <a:sym typeface="Helvetica Neue"/>
              </a:rPr>
              <a:t>L’objectif de cet atelier est de découvrir les différents domaines et métiers de l’electricité,  d’appréhender la notion de traitement de l’information et découvrir les domaines analogique et numérique utilisés en électronique.</a:t>
            </a:r>
            <a:endParaRPr dirty="0"/>
          </a:p>
        </p:txBody>
      </p:sp>
      <p:sp>
        <p:nvSpPr>
          <p:cNvPr id="71" name="Google Shape;71;p13"/>
          <p:cNvSpPr txBox="1"/>
          <p:nvPr/>
        </p:nvSpPr>
        <p:spPr>
          <a:xfrm>
            <a:off x="566975" y="1577275"/>
            <a:ext cx="18924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dirty="0">
                <a:latin typeface="Lexend Deca"/>
                <a:ea typeface="Lexend Deca"/>
                <a:cs typeface="Lexend Deca"/>
                <a:sym typeface="Lexend Deca"/>
              </a:rPr>
              <a:t>Description de l’atelier</a:t>
            </a:r>
            <a:endParaRPr sz="1200" dirty="0">
              <a:latin typeface="Lexend Deca"/>
              <a:ea typeface="Lexend Deca"/>
              <a:cs typeface="Lexend Deca"/>
              <a:sym typeface="Lexend Deca"/>
            </a:endParaRPr>
          </a:p>
        </p:txBody>
      </p:sp>
      <p:pic>
        <p:nvPicPr>
          <p:cNvPr id="72" name="Google Shape;72;p13"/>
          <p:cNvPicPr preferRelativeResize="0"/>
          <p:nvPr/>
        </p:nvPicPr>
        <p:blipFill>
          <a:blip r:embed="rId8">
            <a:alphaModFix/>
          </a:blip>
          <a:stretch>
            <a:fillRect/>
          </a:stretch>
        </p:blipFill>
        <p:spPr>
          <a:xfrm>
            <a:off x="904500" y="5911338"/>
            <a:ext cx="540375" cy="540375"/>
          </a:xfrm>
          <a:prstGeom prst="rect">
            <a:avLst/>
          </a:prstGeom>
          <a:noFill/>
          <a:ln>
            <a:noFill/>
          </a:ln>
        </p:spPr>
      </p:pic>
      <p:sp>
        <p:nvSpPr>
          <p:cNvPr id="73" name="Google Shape;73;p13"/>
          <p:cNvSpPr txBox="1"/>
          <p:nvPr/>
        </p:nvSpPr>
        <p:spPr>
          <a:xfrm>
            <a:off x="1461250" y="5996875"/>
            <a:ext cx="7215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a:latin typeface="Lexend Deca"/>
                <a:ea typeface="Lexend Deca"/>
                <a:cs typeface="Lexend Deca"/>
                <a:sym typeface="Lexend Deca"/>
              </a:rPr>
              <a:t>Durée</a:t>
            </a:r>
            <a:endParaRPr sz="1200">
              <a:latin typeface="Lexend Deca"/>
              <a:ea typeface="Lexend Deca"/>
              <a:cs typeface="Lexend Deca"/>
              <a:sym typeface="Lexend Deca"/>
            </a:endParaRPr>
          </a:p>
        </p:txBody>
      </p:sp>
      <p:sp>
        <p:nvSpPr>
          <p:cNvPr id="74" name="Google Shape;74;p13"/>
          <p:cNvSpPr/>
          <p:nvPr/>
        </p:nvSpPr>
        <p:spPr>
          <a:xfrm>
            <a:off x="464400" y="8471374"/>
            <a:ext cx="6631200" cy="1539301"/>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171450" lvl="0" indent="-171450" algn="l" rtl="0">
              <a:spcBef>
                <a:spcPts val="0"/>
              </a:spcBef>
              <a:spcAft>
                <a:spcPts val="0"/>
              </a:spcAft>
              <a:buFont typeface="Arial" panose="020B0604020202020204" pitchFamily="34" charset="0"/>
              <a:buChar char="•"/>
            </a:pPr>
            <a:r>
              <a:rPr lang="fr" sz="1100" dirty="0">
                <a:solidFill>
                  <a:schemeClr val="dk1"/>
                </a:solidFill>
                <a:latin typeface="Helvetica Neue"/>
              </a:rPr>
              <a:t>Pour l’animateur le support de présentation </a:t>
            </a:r>
            <a:r>
              <a:rPr lang="fr" sz="1100" i="1" u="sng" dirty="0">
                <a:solidFill>
                  <a:schemeClr val="dk1"/>
                </a:solidFill>
                <a:latin typeface="Helvetica Neue"/>
              </a:rPr>
              <a:t>Bases de l’électronique.pptx</a:t>
            </a:r>
          </a:p>
          <a:p>
            <a:pPr marL="171450" lvl="0" indent="-171450" algn="l" rtl="0">
              <a:spcBef>
                <a:spcPts val="0"/>
              </a:spcBef>
              <a:spcAft>
                <a:spcPts val="0"/>
              </a:spcAft>
              <a:buFont typeface="Arial" panose="020B0604020202020204" pitchFamily="34" charset="0"/>
              <a:buChar char="•"/>
            </a:pPr>
            <a:r>
              <a:rPr lang="fr" sz="1100" dirty="0">
                <a:solidFill>
                  <a:schemeClr val="dk1"/>
                </a:solidFill>
                <a:latin typeface="Helvetica Neue"/>
              </a:rPr>
              <a:t>Un </a:t>
            </a:r>
            <a:r>
              <a:rPr lang="fr-FR" sz="1100" dirty="0">
                <a:solidFill>
                  <a:schemeClr val="dk1"/>
                </a:solidFill>
                <a:latin typeface="Helvetica Neue"/>
              </a:rPr>
              <a:t>vidéoprojecteur et un écran.</a:t>
            </a:r>
          </a:p>
          <a:p>
            <a:pPr marL="171450" lvl="0" indent="-171450" algn="l" rtl="0">
              <a:spcBef>
                <a:spcPts val="0"/>
              </a:spcBef>
              <a:spcAft>
                <a:spcPts val="0"/>
              </a:spcAft>
              <a:buFont typeface="Arial" panose="020B0604020202020204" pitchFamily="34" charset="0"/>
              <a:buChar char="•"/>
            </a:pPr>
            <a:r>
              <a:rPr lang="fr-FR" sz="1100" dirty="0">
                <a:solidFill>
                  <a:schemeClr val="dk1"/>
                </a:solidFill>
                <a:latin typeface="Helvetica Neue"/>
              </a:rPr>
              <a:t>Un multimètre par binôme</a:t>
            </a:r>
          </a:p>
          <a:p>
            <a:pPr marL="171450" lvl="0" indent="-171450" algn="l" rtl="0">
              <a:spcBef>
                <a:spcPts val="0"/>
              </a:spcBef>
              <a:spcAft>
                <a:spcPts val="0"/>
              </a:spcAft>
              <a:buFont typeface="Arial" panose="020B0604020202020204" pitchFamily="34" charset="0"/>
              <a:buChar char="•"/>
            </a:pPr>
            <a:r>
              <a:rPr lang="fr-FR" sz="1100" dirty="0">
                <a:solidFill>
                  <a:schemeClr val="dk1"/>
                </a:solidFill>
                <a:latin typeface="Helvetica Neue"/>
              </a:rPr>
              <a:t>Des sources de basses tensions (réglables, alternatives type transfo, chargeur de téléphones, chargeur de piles/batterie, etc…) </a:t>
            </a:r>
          </a:p>
          <a:p>
            <a:pPr marL="171450" lvl="0" indent="-171450" algn="l" rtl="0">
              <a:spcBef>
                <a:spcPts val="0"/>
              </a:spcBef>
              <a:spcAft>
                <a:spcPts val="0"/>
              </a:spcAft>
              <a:buFont typeface="Arial" panose="020B0604020202020204" pitchFamily="34" charset="0"/>
              <a:buChar char="•"/>
            </a:pPr>
            <a:r>
              <a:rPr lang="fr-FR" sz="1100" dirty="0">
                <a:solidFill>
                  <a:schemeClr val="dk1"/>
                </a:solidFill>
                <a:latin typeface="Helvetica Neue"/>
              </a:rPr>
              <a:t>Des « boites noires » résistives et des câbles banane pour le </a:t>
            </a:r>
            <a:r>
              <a:rPr lang="fr-FR" sz="1100" dirty="0" err="1">
                <a:solidFill>
                  <a:schemeClr val="dk1"/>
                </a:solidFill>
                <a:latin typeface="Helvetica Neue"/>
              </a:rPr>
              <a:t>srelier</a:t>
            </a:r>
            <a:endParaRPr sz="1100" dirty="0">
              <a:solidFill>
                <a:schemeClr val="dk1"/>
              </a:solidFill>
              <a:latin typeface="Helvetica Neue"/>
            </a:endParaRPr>
          </a:p>
        </p:txBody>
      </p:sp>
      <p:sp>
        <p:nvSpPr>
          <p:cNvPr id="75" name="Google Shape;75;p13"/>
          <p:cNvSpPr txBox="1"/>
          <p:nvPr/>
        </p:nvSpPr>
        <p:spPr>
          <a:xfrm>
            <a:off x="446087" y="8391398"/>
            <a:ext cx="49482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u="sng" dirty="0">
                <a:latin typeface="Lexend Deca"/>
                <a:ea typeface="Lexend Deca"/>
                <a:cs typeface="Lexend Deca"/>
                <a:sym typeface="Lexend Deca"/>
              </a:rPr>
              <a:t>Avant de commencer (préparation, matériel et contenus utilisés)</a:t>
            </a:r>
            <a:endParaRPr sz="1200" u="sng" dirty="0">
              <a:latin typeface="Lexend Deca"/>
              <a:ea typeface="Lexend Deca"/>
              <a:cs typeface="Lexend Deca"/>
              <a:sym typeface="Lexend Deca"/>
            </a:endParaRPr>
          </a:p>
        </p:txBody>
      </p:sp>
      <p:sp>
        <p:nvSpPr>
          <p:cNvPr id="76" name="Google Shape;76;p13"/>
          <p:cNvSpPr/>
          <p:nvPr/>
        </p:nvSpPr>
        <p:spPr>
          <a:xfrm>
            <a:off x="160500" y="229350"/>
            <a:ext cx="7239000" cy="1178400"/>
          </a:xfrm>
          <a:prstGeom prst="rect">
            <a:avLst/>
          </a:prstGeom>
          <a:solidFill>
            <a:srgbClr val="FF9900"/>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79" name="Google Shape;79;p13"/>
          <p:cNvPicPr preferRelativeResize="0"/>
          <p:nvPr/>
        </p:nvPicPr>
        <p:blipFill rotWithShape="1">
          <a:blip r:embed="rId9">
            <a:alphaModFix/>
          </a:blip>
          <a:srcRect/>
          <a:stretch/>
        </p:blipFill>
        <p:spPr>
          <a:xfrm>
            <a:off x="285275" y="578698"/>
            <a:ext cx="486619" cy="486619"/>
          </a:xfrm>
          <a:prstGeom prst="rect">
            <a:avLst/>
          </a:prstGeom>
          <a:noFill/>
          <a:ln>
            <a:noFill/>
          </a:ln>
        </p:spPr>
      </p:pic>
      <p:pic>
        <p:nvPicPr>
          <p:cNvPr id="81" name="Google Shape;81;p13"/>
          <p:cNvPicPr preferRelativeResize="0"/>
          <p:nvPr/>
        </p:nvPicPr>
        <p:blipFill>
          <a:blip r:embed="rId10">
            <a:alphaModFix/>
          </a:blip>
          <a:stretch>
            <a:fillRect/>
          </a:stretch>
        </p:blipFill>
        <p:spPr>
          <a:xfrm>
            <a:off x="6456600" y="10010676"/>
            <a:ext cx="942900" cy="330022"/>
          </a:xfrm>
          <a:prstGeom prst="rect">
            <a:avLst/>
          </a:prstGeom>
          <a:noFill/>
          <a:ln>
            <a:noFill/>
          </a:ln>
        </p:spPr>
      </p:pic>
      <p:sp>
        <p:nvSpPr>
          <p:cNvPr id="2" name="ZoneTexte 1">
            <a:extLst>
              <a:ext uri="{FF2B5EF4-FFF2-40B4-BE49-F238E27FC236}">
                <a16:creationId xmlns:a16="http://schemas.microsoft.com/office/drawing/2014/main" id="{CAD7095C-36DE-439A-A15B-46C82ABDB58F}"/>
              </a:ext>
            </a:extLst>
          </p:cNvPr>
          <p:cNvSpPr txBox="1"/>
          <p:nvPr/>
        </p:nvSpPr>
        <p:spPr>
          <a:xfrm>
            <a:off x="4966200" y="4044775"/>
            <a:ext cx="2089326" cy="984885"/>
          </a:xfrm>
          <a:prstGeom prst="rect">
            <a:avLst/>
          </a:prstGeom>
          <a:noFill/>
        </p:spPr>
        <p:txBody>
          <a:bodyPr wrap="square" rtlCol="0">
            <a:spAutoFit/>
          </a:bodyPr>
          <a:lstStyle/>
          <a:p>
            <a:pPr marL="285750" indent="-285750">
              <a:buFont typeface="Arial" panose="020B0604020202020204" pitchFamily="34" charset="0"/>
              <a:buChar char="•"/>
            </a:pPr>
            <a:r>
              <a:rPr lang="fr-FR" sz="1100" dirty="0">
                <a:solidFill>
                  <a:schemeClr val="dk1"/>
                </a:solidFill>
                <a:latin typeface="Helvetica Neue"/>
              </a:rPr>
              <a:t>Comprendre les bases de l’électronique</a:t>
            </a:r>
          </a:p>
          <a:p>
            <a:pPr marL="285750" indent="-285750">
              <a:buFont typeface="Arial" panose="020B0604020202020204" pitchFamily="34" charset="0"/>
              <a:buChar char="•"/>
            </a:pPr>
            <a:r>
              <a:rPr lang="fr-FR" sz="1100" dirty="0">
                <a:solidFill>
                  <a:schemeClr val="dk1"/>
                </a:solidFill>
                <a:latin typeface="Helvetica Neue"/>
              </a:rPr>
              <a:t>Utiliser les outils de la réparation</a:t>
            </a:r>
          </a:p>
          <a:p>
            <a:pPr marL="285750" indent="-285750">
              <a:buFontTx/>
              <a:buChar char="-"/>
            </a:pPr>
            <a:endParaRPr lang="fr-FR" dirty="0"/>
          </a:p>
        </p:txBody>
      </p:sp>
      <p:sp>
        <p:nvSpPr>
          <p:cNvPr id="30" name="Google Shape;77;p13">
            <a:extLst>
              <a:ext uri="{FF2B5EF4-FFF2-40B4-BE49-F238E27FC236}">
                <a16:creationId xmlns:a16="http://schemas.microsoft.com/office/drawing/2014/main" id="{AF8D4C39-901C-4185-97E1-DFEFEE1DA707}"/>
              </a:ext>
            </a:extLst>
          </p:cNvPr>
          <p:cNvSpPr txBox="1"/>
          <p:nvPr/>
        </p:nvSpPr>
        <p:spPr>
          <a:xfrm>
            <a:off x="848051" y="342575"/>
            <a:ext cx="6488700" cy="369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fr" sz="1200" b="1" dirty="0">
                <a:solidFill>
                  <a:srgbClr val="FFFFFF"/>
                </a:solidFill>
                <a:latin typeface="Helvetica Neue"/>
                <a:ea typeface="Helvetica Neue"/>
                <a:cs typeface="Helvetica Neue"/>
                <a:sym typeface="Helvetica Neue"/>
              </a:rPr>
              <a:t>MODULE TECHNIQUE – </a:t>
            </a:r>
            <a:r>
              <a:rPr lang="fr-FR" sz="1200" b="1" dirty="0">
                <a:solidFill>
                  <a:srgbClr val="FFFFFF"/>
                </a:solidFill>
                <a:latin typeface="Helvetica Neue"/>
                <a:ea typeface="Helvetica Neue"/>
                <a:cs typeface="Helvetica Neue"/>
                <a:sym typeface="Helvetica Neue"/>
              </a:rPr>
              <a:t>É</a:t>
            </a:r>
            <a:r>
              <a:rPr lang="fr" sz="1200" b="1" dirty="0">
                <a:solidFill>
                  <a:srgbClr val="FFFFFF"/>
                </a:solidFill>
                <a:latin typeface="Helvetica Neue"/>
                <a:ea typeface="Helvetica Neue"/>
                <a:cs typeface="Helvetica Neue"/>
                <a:sym typeface="Helvetica Neue"/>
              </a:rPr>
              <a:t>lectronique – Bases </a:t>
            </a:r>
            <a:r>
              <a:rPr lang="fr-FR" sz="1200" b="1" dirty="0">
                <a:solidFill>
                  <a:srgbClr val="FFFFFF"/>
                </a:solidFill>
                <a:latin typeface="Helvetica Neue"/>
                <a:ea typeface="Helvetica Neue"/>
                <a:cs typeface="Helvetica Neue"/>
                <a:sym typeface="Helvetica Neue"/>
              </a:rPr>
              <a:t>Électricité </a:t>
            </a:r>
            <a:endParaRPr sz="1200" b="1" i="0" u="none" strike="noStrike" cap="none" dirty="0">
              <a:solidFill>
                <a:srgbClr val="FFFFFF"/>
              </a:solidFill>
              <a:latin typeface="Helvetica Neue"/>
              <a:ea typeface="Helvetica Neue"/>
              <a:cs typeface="Helvetica Neue"/>
              <a:sym typeface="Helvetica Neue"/>
            </a:endParaRPr>
          </a:p>
        </p:txBody>
      </p:sp>
      <p:sp>
        <p:nvSpPr>
          <p:cNvPr id="31" name="Google Shape;80;p13">
            <a:extLst>
              <a:ext uri="{FF2B5EF4-FFF2-40B4-BE49-F238E27FC236}">
                <a16:creationId xmlns:a16="http://schemas.microsoft.com/office/drawing/2014/main" id="{B512C4F3-E5E9-4A69-AE55-92C2F1826264}"/>
              </a:ext>
            </a:extLst>
          </p:cNvPr>
          <p:cNvSpPr txBox="1"/>
          <p:nvPr/>
        </p:nvSpPr>
        <p:spPr>
          <a:xfrm>
            <a:off x="826488" y="666775"/>
            <a:ext cx="55530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100" dirty="0">
                <a:solidFill>
                  <a:srgbClr val="FFFFFF"/>
                </a:solidFill>
                <a:latin typeface="Helvetica Neue"/>
                <a:ea typeface="Helvetica Neue"/>
                <a:cs typeface="Helvetica Neue"/>
                <a:sym typeface="Helvetica Neue"/>
              </a:rPr>
              <a:t>Compétences developées : 6, 7, 8, 10</a:t>
            </a:r>
            <a:endParaRPr sz="1100" dirty="0">
              <a:solidFill>
                <a:srgbClr val="FFFFFF"/>
              </a:solidFill>
              <a:latin typeface="Helvetica Neue"/>
              <a:ea typeface="Helvetica Neue"/>
              <a:cs typeface="Helvetica Neue"/>
              <a:sym typeface="Helvetica Neue"/>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86" name="Google Shape;86;p14"/>
          <p:cNvSpPr/>
          <p:nvPr/>
        </p:nvSpPr>
        <p:spPr>
          <a:xfrm>
            <a:off x="464400" y="2455625"/>
            <a:ext cx="6631200" cy="11784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endParaRPr sz="1300" dirty="0">
              <a:solidFill>
                <a:schemeClr val="dk1"/>
              </a:solidFill>
              <a:latin typeface="Helvetica Neue"/>
              <a:ea typeface="Helvetica Neue"/>
              <a:cs typeface="Helvetica Neue"/>
              <a:sym typeface="Helvetica Neue"/>
            </a:endParaRPr>
          </a:p>
        </p:txBody>
      </p:sp>
      <p:sp>
        <p:nvSpPr>
          <p:cNvPr id="87" name="Google Shape;87;p14"/>
          <p:cNvSpPr txBox="1"/>
          <p:nvPr/>
        </p:nvSpPr>
        <p:spPr>
          <a:xfrm>
            <a:off x="407700" y="1699075"/>
            <a:ext cx="2815560" cy="369302"/>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b="1" dirty="0">
                <a:latin typeface="Lexend Deca"/>
                <a:ea typeface="Lexend Deca"/>
                <a:cs typeface="Lexend Deca"/>
                <a:sym typeface="Lexend Deca"/>
              </a:rPr>
              <a:t>Introduction</a:t>
            </a:r>
            <a:endParaRPr sz="1200" b="1" dirty="0">
              <a:latin typeface="Lexend Deca"/>
              <a:ea typeface="Lexend Deca"/>
              <a:cs typeface="Lexend Deca"/>
              <a:sym typeface="Lexend Deca"/>
            </a:endParaRPr>
          </a:p>
        </p:txBody>
      </p:sp>
      <p:pic>
        <p:nvPicPr>
          <p:cNvPr id="88" name="Google Shape;88;p14"/>
          <p:cNvPicPr preferRelativeResize="0"/>
          <p:nvPr/>
        </p:nvPicPr>
        <p:blipFill>
          <a:blip r:embed="rId3">
            <a:alphaModFix/>
          </a:blip>
          <a:stretch>
            <a:fillRect/>
          </a:stretch>
        </p:blipFill>
        <p:spPr>
          <a:xfrm>
            <a:off x="464400" y="2068375"/>
            <a:ext cx="271651" cy="271651"/>
          </a:xfrm>
          <a:prstGeom prst="rect">
            <a:avLst/>
          </a:prstGeom>
          <a:noFill/>
          <a:ln>
            <a:noFill/>
          </a:ln>
        </p:spPr>
      </p:pic>
      <p:sp>
        <p:nvSpPr>
          <p:cNvPr id="89" name="Google Shape;89;p14"/>
          <p:cNvSpPr txBox="1"/>
          <p:nvPr/>
        </p:nvSpPr>
        <p:spPr>
          <a:xfrm>
            <a:off x="751800" y="2050300"/>
            <a:ext cx="20010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Avec l’animateur/animatrice</a:t>
            </a:r>
            <a:endParaRPr sz="800" dirty="0">
              <a:latin typeface="Lexend Deca"/>
              <a:ea typeface="Lexend Deca"/>
              <a:cs typeface="Lexend Deca"/>
              <a:sym typeface="Lexend Deca"/>
            </a:endParaRPr>
          </a:p>
        </p:txBody>
      </p:sp>
      <p:pic>
        <p:nvPicPr>
          <p:cNvPr id="90" name="Google Shape;90;p14"/>
          <p:cNvPicPr preferRelativeResize="0"/>
          <p:nvPr/>
        </p:nvPicPr>
        <p:blipFill>
          <a:blip r:embed="rId4">
            <a:alphaModFix/>
          </a:blip>
          <a:stretch>
            <a:fillRect/>
          </a:stretch>
        </p:blipFill>
        <p:spPr>
          <a:xfrm>
            <a:off x="2473650" y="2045110"/>
            <a:ext cx="271651" cy="271651"/>
          </a:xfrm>
          <a:prstGeom prst="rect">
            <a:avLst/>
          </a:prstGeom>
          <a:noFill/>
          <a:ln>
            <a:noFill/>
          </a:ln>
        </p:spPr>
      </p:pic>
      <p:sp>
        <p:nvSpPr>
          <p:cNvPr id="91" name="Google Shape;91;p14"/>
          <p:cNvSpPr txBox="1"/>
          <p:nvPr/>
        </p:nvSpPr>
        <p:spPr>
          <a:xfrm>
            <a:off x="2697450" y="2027035"/>
            <a:ext cx="7530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10 min</a:t>
            </a:r>
            <a:endParaRPr sz="800" dirty="0">
              <a:latin typeface="Lexend Deca"/>
              <a:ea typeface="Lexend Deca"/>
              <a:cs typeface="Lexend Deca"/>
              <a:sym typeface="Lexend Deca"/>
            </a:endParaRPr>
          </a:p>
        </p:txBody>
      </p:sp>
      <p:pic>
        <p:nvPicPr>
          <p:cNvPr id="92" name="Google Shape;92;p14"/>
          <p:cNvPicPr preferRelativeResize="0"/>
          <p:nvPr/>
        </p:nvPicPr>
        <p:blipFill>
          <a:blip r:embed="rId5">
            <a:alphaModFix/>
          </a:blip>
          <a:stretch>
            <a:fillRect/>
          </a:stretch>
        </p:blipFill>
        <p:spPr>
          <a:xfrm>
            <a:off x="3643375" y="2045110"/>
            <a:ext cx="271651" cy="271651"/>
          </a:xfrm>
          <a:prstGeom prst="rect">
            <a:avLst/>
          </a:prstGeom>
          <a:noFill/>
          <a:ln>
            <a:noFill/>
          </a:ln>
        </p:spPr>
      </p:pic>
      <p:sp>
        <p:nvSpPr>
          <p:cNvPr id="93" name="Google Shape;93;p14"/>
          <p:cNvSpPr txBox="1"/>
          <p:nvPr/>
        </p:nvSpPr>
        <p:spPr>
          <a:xfrm>
            <a:off x="3915025" y="2027035"/>
            <a:ext cx="10329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sans l’ordinateur</a:t>
            </a:r>
            <a:endParaRPr sz="800" dirty="0">
              <a:latin typeface="Lexend Deca"/>
              <a:ea typeface="Lexend Deca"/>
              <a:cs typeface="Lexend Deca"/>
              <a:sym typeface="Lexend Deca"/>
            </a:endParaRPr>
          </a:p>
        </p:txBody>
      </p:sp>
      <p:sp>
        <p:nvSpPr>
          <p:cNvPr id="94" name="Google Shape;94;p14"/>
          <p:cNvSpPr/>
          <p:nvPr/>
        </p:nvSpPr>
        <p:spPr>
          <a:xfrm>
            <a:off x="492750" y="4663387"/>
            <a:ext cx="6631200" cy="4651413"/>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95" name="Google Shape;95;p14"/>
          <p:cNvSpPr txBox="1"/>
          <p:nvPr/>
        </p:nvSpPr>
        <p:spPr>
          <a:xfrm>
            <a:off x="436049" y="3902025"/>
            <a:ext cx="6164775" cy="369302"/>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FR" sz="1200" b="1" dirty="0">
                <a:latin typeface="Lexend Deca"/>
                <a:ea typeface="Lexend Deca"/>
                <a:cs typeface="Lexend Deca"/>
                <a:sym typeface="Lexend Deca"/>
              </a:rPr>
              <a:t>Courants et tension</a:t>
            </a:r>
            <a:endParaRPr sz="1200" b="1" dirty="0">
              <a:latin typeface="Lexend Deca"/>
              <a:ea typeface="Lexend Deca"/>
              <a:cs typeface="Lexend Deca"/>
              <a:sym typeface="Lexend Deca"/>
            </a:endParaRPr>
          </a:p>
        </p:txBody>
      </p:sp>
      <p:pic>
        <p:nvPicPr>
          <p:cNvPr id="96" name="Google Shape;96;p14"/>
          <p:cNvPicPr preferRelativeResize="0"/>
          <p:nvPr/>
        </p:nvPicPr>
        <p:blipFill>
          <a:blip r:embed="rId3">
            <a:alphaModFix/>
          </a:blip>
          <a:stretch>
            <a:fillRect/>
          </a:stretch>
        </p:blipFill>
        <p:spPr>
          <a:xfrm>
            <a:off x="492750" y="4271313"/>
            <a:ext cx="271651" cy="271651"/>
          </a:xfrm>
          <a:prstGeom prst="rect">
            <a:avLst/>
          </a:prstGeom>
          <a:noFill/>
          <a:ln>
            <a:noFill/>
          </a:ln>
        </p:spPr>
      </p:pic>
      <p:sp>
        <p:nvSpPr>
          <p:cNvPr id="97" name="Google Shape;97;p14"/>
          <p:cNvSpPr txBox="1"/>
          <p:nvPr/>
        </p:nvSpPr>
        <p:spPr>
          <a:xfrm>
            <a:off x="780150" y="4253250"/>
            <a:ext cx="19173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1100"/>
              <a:buFont typeface="Arial"/>
              <a:buNone/>
            </a:pPr>
            <a:r>
              <a:rPr lang="fr" sz="800">
                <a:solidFill>
                  <a:schemeClr val="dk1"/>
                </a:solidFill>
                <a:latin typeface="Lexend Deca"/>
                <a:ea typeface="Lexend Deca"/>
                <a:cs typeface="Lexend Deca"/>
                <a:sym typeface="Lexend Deca"/>
              </a:rPr>
              <a:t>Avec l’animateur/animatrice</a:t>
            </a:r>
            <a:endParaRPr sz="800">
              <a:latin typeface="Lexend Deca"/>
              <a:ea typeface="Lexend Deca"/>
              <a:cs typeface="Lexend Deca"/>
              <a:sym typeface="Lexend Deca"/>
            </a:endParaRPr>
          </a:p>
        </p:txBody>
      </p:sp>
      <p:pic>
        <p:nvPicPr>
          <p:cNvPr id="98" name="Google Shape;98;p14"/>
          <p:cNvPicPr preferRelativeResize="0"/>
          <p:nvPr/>
        </p:nvPicPr>
        <p:blipFill>
          <a:blip r:embed="rId4">
            <a:alphaModFix/>
          </a:blip>
          <a:stretch>
            <a:fillRect/>
          </a:stretch>
        </p:blipFill>
        <p:spPr>
          <a:xfrm>
            <a:off x="2468900" y="4273587"/>
            <a:ext cx="271651" cy="271651"/>
          </a:xfrm>
          <a:prstGeom prst="rect">
            <a:avLst/>
          </a:prstGeom>
          <a:noFill/>
          <a:ln>
            <a:noFill/>
          </a:ln>
        </p:spPr>
      </p:pic>
      <p:sp>
        <p:nvSpPr>
          <p:cNvPr id="99" name="Google Shape;99;p14"/>
          <p:cNvSpPr txBox="1"/>
          <p:nvPr/>
        </p:nvSpPr>
        <p:spPr>
          <a:xfrm>
            <a:off x="2740550" y="4255525"/>
            <a:ext cx="7530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30 min</a:t>
            </a:r>
            <a:endParaRPr sz="800" dirty="0">
              <a:latin typeface="Lexend Deca"/>
              <a:ea typeface="Lexend Deca"/>
              <a:cs typeface="Lexend Deca"/>
              <a:sym typeface="Lexend Deca"/>
            </a:endParaRPr>
          </a:p>
        </p:txBody>
      </p:sp>
      <p:grpSp>
        <p:nvGrpSpPr>
          <p:cNvPr id="2" name="Groupe 1">
            <a:extLst>
              <a:ext uri="{FF2B5EF4-FFF2-40B4-BE49-F238E27FC236}">
                <a16:creationId xmlns:a16="http://schemas.microsoft.com/office/drawing/2014/main" id="{1A6D64DF-B2CC-4AD4-A8BE-0B7F5BC9F941}"/>
              </a:ext>
            </a:extLst>
          </p:cNvPr>
          <p:cNvGrpSpPr/>
          <p:nvPr/>
        </p:nvGrpSpPr>
        <p:grpSpPr>
          <a:xfrm>
            <a:off x="519492" y="8564185"/>
            <a:ext cx="2456776" cy="307801"/>
            <a:chOff x="519492" y="6811585"/>
            <a:chExt cx="2456776" cy="307801"/>
          </a:xfrm>
        </p:grpSpPr>
        <p:pic>
          <p:nvPicPr>
            <p:cNvPr id="101" name="Google Shape;101;p14"/>
            <p:cNvPicPr preferRelativeResize="0"/>
            <p:nvPr/>
          </p:nvPicPr>
          <p:blipFill>
            <a:blip r:embed="rId6">
              <a:alphaModFix/>
            </a:blip>
            <a:stretch>
              <a:fillRect/>
            </a:stretch>
          </p:blipFill>
          <p:spPr>
            <a:xfrm>
              <a:off x="519492" y="6811585"/>
              <a:ext cx="307800" cy="307800"/>
            </a:xfrm>
            <a:prstGeom prst="rect">
              <a:avLst/>
            </a:prstGeom>
            <a:noFill/>
            <a:ln>
              <a:noFill/>
            </a:ln>
          </p:spPr>
        </p:pic>
        <p:sp>
          <p:nvSpPr>
            <p:cNvPr id="102" name="Google Shape;102;p14"/>
            <p:cNvSpPr txBox="1"/>
            <p:nvPr/>
          </p:nvSpPr>
          <p:spPr>
            <a:xfrm>
              <a:off x="779668" y="6811586"/>
              <a:ext cx="21966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Conseils pour l’animation de cette partie</a:t>
              </a:r>
              <a:endParaRPr sz="800" dirty="0">
                <a:latin typeface="Lexend Deca"/>
                <a:ea typeface="Lexend Deca"/>
                <a:cs typeface="Lexend Deca"/>
                <a:sym typeface="Lexend Deca"/>
              </a:endParaRPr>
            </a:p>
          </p:txBody>
        </p:sp>
      </p:grpSp>
      <p:sp>
        <p:nvSpPr>
          <p:cNvPr id="112" name="Google Shape;112;p14"/>
          <p:cNvSpPr/>
          <p:nvPr/>
        </p:nvSpPr>
        <p:spPr>
          <a:xfrm>
            <a:off x="160500" y="229350"/>
            <a:ext cx="7239000" cy="1178400"/>
          </a:xfrm>
          <a:prstGeom prst="rect">
            <a:avLst/>
          </a:prstGeom>
          <a:solidFill>
            <a:srgbClr val="FF9900"/>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15" name="Google Shape;115;p14"/>
          <p:cNvPicPr preferRelativeResize="0"/>
          <p:nvPr/>
        </p:nvPicPr>
        <p:blipFill rotWithShape="1">
          <a:blip r:embed="rId7">
            <a:alphaModFix/>
          </a:blip>
          <a:srcRect/>
          <a:stretch/>
        </p:blipFill>
        <p:spPr>
          <a:xfrm>
            <a:off x="285275" y="578698"/>
            <a:ext cx="486619" cy="486619"/>
          </a:xfrm>
          <a:prstGeom prst="rect">
            <a:avLst/>
          </a:prstGeom>
          <a:noFill/>
          <a:ln>
            <a:noFill/>
          </a:ln>
        </p:spPr>
      </p:pic>
      <p:pic>
        <p:nvPicPr>
          <p:cNvPr id="117" name="Google Shape;117;p14"/>
          <p:cNvPicPr preferRelativeResize="0"/>
          <p:nvPr/>
        </p:nvPicPr>
        <p:blipFill>
          <a:blip r:embed="rId8">
            <a:alphaModFix/>
          </a:blip>
          <a:stretch>
            <a:fillRect/>
          </a:stretch>
        </p:blipFill>
        <p:spPr>
          <a:xfrm>
            <a:off x="6456600" y="10010676"/>
            <a:ext cx="942900" cy="330022"/>
          </a:xfrm>
          <a:prstGeom prst="rect">
            <a:avLst/>
          </a:prstGeom>
          <a:noFill/>
          <a:ln>
            <a:noFill/>
          </a:ln>
        </p:spPr>
      </p:pic>
      <p:sp>
        <p:nvSpPr>
          <p:cNvPr id="34" name="ZoneTexte 33">
            <a:extLst>
              <a:ext uri="{FF2B5EF4-FFF2-40B4-BE49-F238E27FC236}">
                <a16:creationId xmlns:a16="http://schemas.microsoft.com/office/drawing/2014/main" id="{07F20130-98E2-413E-AA95-CAF1AFA6B4FC}"/>
              </a:ext>
            </a:extLst>
          </p:cNvPr>
          <p:cNvSpPr txBox="1"/>
          <p:nvPr/>
        </p:nvSpPr>
        <p:spPr>
          <a:xfrm>
            <a:off x="464075" y="2455250"/>
            <a:ext cx="6631200" cy="769441"/>
          </a:xfrm>
          <a:prstGeom prst="rect">
            <a:avLst/>
          </a:prstGeom>
          <a:noFill/>
        </p:spPr>
        <p:txBody>
          <a:bodyPr wrap="square" rtlCol="0">
            <a:spAutoFit/>
          </a:bodyPr>
          <a:lstStyle/>
          <a:p>
            <a:pPr marL="285750" indent="-285750">
              <a:buFont typeface="Arial" panose="020B0604020202020204" pitchFamily="34" charset="0"/>
              <a:buChar char="•"/>
            </a:pPr>
            <a:r>
              <a:rPr lang="fr-FR" sz="1100" dirty="0">
                <a:solidFill>
                  <a:schemeClr val="dk1"/>
                </a:solidFill>
                <a:latin typeface="Helvetica Neue"/>
              </a:rPr>
              <a:t>A l’aide d’un tableau blanc ou d’un outil numérique tel que </a:t>
            </a:r>
            <a:r>
              <a:rPr lang="fr-FR" sz="1100" dirty="0" err="1">
                <a:solidFill>
                  <a:schemeClr val="dk1"/>
                </a:solidFill>
                <a:latin typeface="Helvetica Neue"/>
              </a:rPr>
              <a:t>Framindmap</a:t>
            </a:r>
            <a:r>
              <a:rPr lang="fr-FR" sz="1100" dirty="0">
                <a:solidFill>
                  <a:schemeClr val="dk1"/>
                </a:solidFill>
                <a:latin typeface="Helvetica Neue"/>
              </a:rPr>
              <a:t> réaliser une carte mentale de ce que représente l’électricité pour les participant.es, l’idée est de lister et commencer à construire une base commune sur leurs connaissances en électricité. Les notions de tensions, de courant, de puissance, de mouvement d’électrons, etc…</a:t>
            </a:r>
          </a:p>
        </p:txBody>
      </p:sp>
      <p:sp>
        <p:nvSpPr>
          <p:cNvPr id="36" name="ZoneTexte 35">
            <a:extLst>
              <a:ext uri="{FF2B5EF4-FFF2-40B4-BE49-F238E27FC236}">
                <a16:creationId xmlns:a16="http://schemas.microsoft.com/office/drawing/2014/main" id="{889C3DD7-EB35-406D-AA95-966F911125F5}"/>
              </a:ext>
            </a:extLst>
          </p:cNvPr>
          <p:cNvSpPr txBox="1"/>
          <p:nvPr/>
        </p:nvSpPr>
        <p:spPr>
          <a:xfrm>
            <a:off x="494358" y="4673665"/>
            <a:ext cx="6631200" cy="3647152"/>
          </a:xfrm>
          <a:prstGeom prst="rect">
            <a:avLst/>
          </a:prstGeom>
          <a:noFill/>
        </p:spPr>
        <p:txBody>
          <a:bodyPr wrap="square" rtlCol="0">
            <a:spAutoFit/>
          </a:bodyPr>
          <a:lstStyle/>
          <a:p>
            <a:pPr marL="285750" indent="-285750">
              <a:buFont typeface="Arial" panose="020B0604020202020204" pitchFamily="34" charset="0"/>
              <a:buChar char="•"/>
            </a:pPr>
            <a:r>
              <a:rPr lang="fr-FR" sz="1100" dirty="0">
                <a:solidFill>
                  <a:schemeClr val="dk1"/>
                </a:solidFill>
                <a:latin typeface="Helvetica Neue"/>
              </a:rPr>
              <a:t>Dérouler les diapos 3 à 14 afin de mettre en place un vocabulaire commun sur les notions de courant et de tension.</a:t>
            </a:r>
          </a:p>
          <a:p>
            <a:pPr marL="285750" indent="-285750">
              <a:buFont typeface="Arial" panose="020B0604020202020204" pitchFamily="34" charset="0"/>
              <a:buChar char="•"/>
            </a:pPr>
            <a:r>
              <a:rPr lang="fr-FR" sz="1100" dirty="0">
                <a:solidFill>
                  <a:schemeClr val="dk1"/>
                </a:solidFill>
                <a:latin typeface="Helvetica Neue"/>
              </a:rPr>
              <a:t>Certains matériaux « tiennent » moins bien leurs électrons, on arrive donc en les poussant à les faire se déplacer. Ces matériaux sont conducteurs</a:t>
            </a:r>
          </a:p>
          <a:p>
            <a:pPr marL="285750" indent="-285750">
              <a:buFont typeface="Arial" panose="020B0604020202020204" pitchFamily="34" charset="0"/>
              <a:buChar char="•"/>
            </a:pPr>
            <a:r>
              <a:rPr lang="fr-FR" sz="1100" dirty="0">
                <a:solidFill>
                  <a:schemeClr val="dk1"/>
                </a:solidFill>
                <a:latin typeface="Helvetica Neue"/>
              </a:rPr>
              <a:t>Les électrons sont mis en mouvement par une force électromotrice (FEM), cette force est la tension. La quantité d’électrons traversant un matériaux en une seconde est un courant électrique en A.</a:t>
            </a:r>
          </a:p>
          <a:p>
            <a:pPr marL="285750" indent="-285750">
              <a:buFont typeface="Arial" panose="020B0604020202020204" pitchFamily="34" charset="0"/>
              <a:buChar char="•"/>
            </a:pPr>
            <a:r>
              <a:rPr lang="fr-FR" sz="1100" dirty="0">
                <a:solidFill>
                  <a:schemeClr val="dk1"/>
                </a:solidFill>
                <a:latin typeface="Helvetica Neue"/>
              </a:rPr>
              <a:t>Utiliser l’analogie de l’eau coulant depuis une montagne : La tension est une altitude en m mesurée depuis une référence : la masse (niveau de la mer) (et non pas la terre, la terre est un moyen de protection). Le débit de la source représente le courant qui circule (la quantité d’électrons).</a:t>
            </a:r>
          </a:p>
          <a:p>
            <a:pPr marL="285750" indent="-285750">
              <a:buFont typeface="Arial" panose="020B0604020202020204" pitchFamily="34" charset="0"/>
              <a:buChar char="•"/>
            </a:pPr>
            <a:r>
              <a:rPr lang="fr-FR" sz="1100" dirty="0">
                <a:solidFill>
                  <a:schemeClr val="dk1"/>
                </a:solidFill>
                <a:latin typeface="Helvetica Neue"/>
              </a:rPr>
              <a:t>Les sources de tensions (nos montagnes), comme une pile, ont deux pôles, un ou des électrons sont en excès pour l’un et des électrons sont en manque pour l’autre. Ceci est causé par une réaction chimique dans la pile.</a:t>
            </a:r>
          </a:p>
          <a:p>
            <a:pPr marL="285750" indent="-285750">
              <a:buFont typeface="Arial" panose="020B0604020202020204" pitchFamily="34" charset="0"/>
              <a:buChar char="•"/>
            </a:pPr>
            <a:r>
              <a:rPr lang="fr-FR" sz="1100" dirty="0">
                <a:solidFill>
                  <a:schemeClr val="dk1"/>
                </a:solidFill>
                <a:latin typeface="Helvetica Neue"/>
              </a:rPr>
              <a:t>Ces pôles sont donc « chargés » positivement ou « négativement » ils représente chacun un potentiel = une altitude donnée. La différence entre ces deux potentiels donne une tension. Une tension est donc toujours donnée entre deux potentiels et peut donc être mesurée dans les deux sens. Cf diapo « Mesurer une tension »</a:t>
            </a:r>
          </a:p>
          <a:p>
            <a:pPr marL="285750" indent="-285750">
              <a:buFont typeface="Arial" panose="020B0604020202020204" pitchFamily="34" charset="0"/>
              <a:buChar char="•"/>
            </a:pPr>
            <a:r>
              <a:rPr lang="fr-FR" sz="1100" dirty="0">
                <a:solidFill>
                  <a:schemeClr val="dk1"/>
                </a:solidFill>
                <a:latin typeface="Helvetica Neue"/>
              </a:rPr>
              <a:t>Pour que le courant électrique se mette à circuler il faut fermer le circuit. Une fois que les charges se sont équilibrées il n’y a plus de différence de charge, donc de potentiel, donc plus de tension. On note par convention le courant dans le sens inverse des électrons #dommage</a:t>
            </a:r>
          </a:p>
        </p:txBody>
      </p:sp>
      <p:sp>
        <p:nvSpPr>
          <p:cNvPr id="38" name="ZoneTexte 37">
            <a:extLst>
              <a:ext uri="{FF2B5EF4-FFF2-40B4-BE49-F238E27FC236}">
                <a16:creationId xmlns:a16="http://schemas.microsoft.com/office/drawing/2014/main" id="{CE87B71E-174F-44EE-8451-760937D54D30}"/>
              </a:ext>
            </a:extLst>
          </p:cNvPr>
          <p:cNvSpPr txBox="1"/>
          <p:nvPr/>
        </p:nvSpPr>
        <p:spPr>
          <a:xfrm>
            <a:off x="2921225" y="8642263"/>
            <a:ext cx="4090450" cy="523220"/>
          </a:xfrm>
          <a:prstGeom prst="rect">
            <a:avLst/>
          </a:prstGeom>
          <a:noFill/>
        </p:spPr>
        <p:txBody>
          <a:bodyPr wrap="square">
            <a:spAutoFit/>
          </a:bodyPr>
          <a:lstStyle/>
          <a:p>
            <a:r>
              <a:rPr lang="fr-FR" sz="700" dirty="0"/>
              <a:t>Cette partie théorique peut-être un peu laborieuse à digérer, l’utilisation d’un maximum d’analogie permettras de faciliter sa compréhension. De plus le fait que les électrons se déplacent dans le sens inverse de la notation du courant peux embêter, c’est pourquoi dès l’apparition de la notion de </a:t>
            </a:r>
            <a:r>
              <a:rPr lang="fr-FR" sz="700" dirty="0" err="1"/>
              <a:t>flechage</a:t>
            </a:r>
            <a:r>
              <a:rPr lang="fr-FR" sz="700" dirty="0"/>
              <a:t> du courant, essayer de mettre les électrons de côté dans les explications.</a:t>
            </a:r>
          </a:p>
        </p:txBody>
      </p:sp>
      <p:pic>
        <p:nvPicPr>
          <p:cNvPr id="45" name="Google Shape;92;p14">
            <a:extLst>
              <a:ext uri="{FF2B5EF4-FFF2-40B4-BE49-F238E27FC236}">
                <a16:creationId xmlns:a16="http://schemas.microsoft.com/office/drawing/2014/main" id="{FA838267-067F-4E42-AECC-EBFD0C08A646}"/>
              </a:ext>
            </a:extLst>
          </p:cNvPr>
          <p:cNvPicPr preferRelativeResize="0"/>
          <p:nvPr/>
        </p:nvPicPr>
        <p:blipFill>
          <a:blip r:embed="rId5">
            <a:alphaModFix/>
          </a:blip>
          <a:stretch>
            <a:fillRect/>
          </a:stretch>
        </p:blipFill>
        <p:spPr>
          <a:xfrm>
            <a:off x="3643375" y="4257186"/>
            <a:ext cx="271651" cy="271651"/>
          </a:xfrm>
          <a:prstGeom prst="rect">
            <a:avLst/>
          </a:prstGeom>
          <a:noFill/>
          <a:ln>
            <a:noFill/>
          </a:ln>
        </p:spPr>
      </p:pic>
      <p:sp>
        <p:nvSpPr>
          <p:cNvPr id="46" name="Google Shape;93;p14">
            <a:extLst>
              <a:ext uri="{FF2B5EF4-FFF2-40B4-BE49-F238E27FC236}">
                <a16:creationId xmlns:a16="http://schemas.microsoft.com/office/drawing/2014/main" id="{21842C2C-8C2A-44AD-A752-53A0054B2382}"/>
              </a:ext>
            </a:extLst>
          </p:cNvPr>
          <p:cNvSpPr txBox="1"/>
          <p:nvPr/>
        </p:nvSpPr>
        <p:spPr>
          <a:xfrm>
            <a:off x="3915025" y="4239111"/>
            <a:ext cx="10329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sans l’ordinateur</a:t>
            </a:r>
            <a:endParaRPr sz="800" dirty="0">
              <a:latin typeface="Lexend Deca"/>
              <a:ea typeface="Lexend Deca"/>
              <a:cs typeface="Lexend Deca"/>
              <a:sym typeface="Lexend Deca"/>
            </a:endParaRPr>
          </a:p>
        </p:txBody>
      </p:sp>
      <p:sp>
        <p:nvSpPr>
          <p:cNvPr id="49" name="Google Shape;77;p13">
            <a:extLst>
              <a:ext uri="{FF2B5EF4-FFF2-40B4-BE49-F238E27FC236}">
                <a16:creationId xmlns:a16="http://schemas.microsoft.com/office/drawing/2014/main" id="{5F018248-0DB7-466A-B669-D273AEBD3BBE}"/>
              </a:ext>
            </a:extLst>
          </p:cNvPr>
          <p:cNvSpPr txBox="1"/>
          <p:nvPr/>
        </p:nvSpPr>
        <p:spPr>
          <a:xfrm>
            <a:off x="848051" y="342575"/>
            <a:ext cx="6488700" cy="369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fr" sz="1200" b="1" dirty="0">
                <a:solidFill>
                  <a:srgbClr val="FFFFFF"/>
                </a:solidFill>
                <a:latin typeface="Helvetica Neue"/>
                <a:ea typeface="Helvetica Neue"/>
                <a:cs typeface="Helvetica Neue"/>
                <a:sym typeface="Helvetica Neue"/>
              </a:rPr>
              <a:t>MODULE TECHNIQUE – </a:t>
            </a:r>
            <a:r>
              <a:rPr lang="fr-FR" sz="1200" b="1" dirty="0">
                <a:solidFill>
                  <a:srgbClr val="FFFFFF"/>
                </a:solidFill>
                <a:latin typeface="Helvetica Neue"/>
                <a:ea typeface="Helvetica Neue"/>
                <a:cs typeface="Helvetica Neue"/>
                <a:sym typeface="Helvetica Neue"/>
              </a:rPr>
              <a:t>É</a:t>
            </a:r>
            <a:r>
              <a:rPr lang="fr" sz="1200" b="1" dirty="0">
                <a:solidFill>
                  <a:srgbClr val="FFFFFF"/>
                </a:solidFill>
                <a:latin typeface="Helvetica Neue"/>
                <a:ea typeface="Helvetica Neue"/>
                <a:cs typeface="Helvetica Neue"/>
                <a:sym typeface="Helvetica Neue"/>
              </a:rPr>
              <a:t>lectronique – Bases </a:t>
            </a:r>
            <a:r>
              <a:rPr lang="fr-FR" sz="1200" b="1" dirty="0">
                <a:solidFill>
                  <a:srgbClr val="FFFFFF"/>
                </a:solidFill>
                <a:latin typeface="Helvetica Neue"/>
                <a:ea typeface="Helvetica Neue"/>
                <a:cs typeface="Helvetica Neue"/>
                <a:sym typeface="Helvetica Neue"/>
              </a:rPr>
              <a:t>Électricité </a:t>
            </a:r>
            <a:endParaRPr sz="1200" b="1" i="0" u="none" strike="noStrike" cap="none" dirty="0">
              <a:solidFill>
                <a:srgbClr val="FFFFFF"/>
              </a:solidFill>
              <a:latin typeface="Helvetica Neue"/>
              <a:ea typeface="Helvetica Neue"/>
              <a:cs typeface="Helvetica Neue"/>
              <a:sym typeface="Helvetica Neue"/>
            </a:endParaRPr>
          </a:p>
        </p:txBody>
      </p:sp>
      <p:sp>
        <p:nvSpPr>
          <p:cNvPr id="50" name="Google Shape;80;p13">
            <a:extLst>
              <a:ext uri="{FF2B5EF4-FFF2-40B4-BE49-F238E27FC236}">
                <a16:creationId xmlns:a16="http://schemas.microsoft.com/office/drawing/2014/main" id="{9A27B574-7B75-4AE6-9F84-CDF5D83EF297}"/>
              </a:ext>
            </a:extLst>
          </p:cNvPr>
          <p:cNvSpPr txBox="1"/>
          <p:nvPr/>
        </p:nvSpPr>
        <p:spPr>
          <a:xfrm>
            <a:off x="826488" y="666775"/>
            <a:ext cx="55530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100" dirty="0">
                <a:solidFill>
                  <a:srgbClr val="FFFFFF"/>
                </a:solidFill>
                <a:latin typeface="Helvetica Neue"/>
                <a:ea typeface="Helvetica Neue"/>
                <a:cs typeface="Helvetica Neue"/>
                <a:sym typeface="Helvetica Neue"/>
              </a:rPr>
              <a:t>Compétences developées : 6, 7, 8, 10</a:t>
            </a:r>
            <a:endParaRPr sz="1100" dirty="0">
              <a:solidFill>
                <a:srgbClr val="FFFFFF"/>
              </a:solidFill>
              <a:latin typeface="Helvetica Neue"/>
              <a:ea typeface="Helvetica Neue"/>
              <a:cs typeface="Helvetica Neue"/>
              <a:sym typeface="Helvetica Neue"/>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86" name="Google Shape;86;p14"/>
          <p:cNvSpPr/>
          <p:nvPr/>
        </p:nvSpPr>
        <p:spPr>
          <a:xfrm>
            <a:off x="464400" y="2455624"/>
            <a:ext cx="6631200" cy="2068724"/>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endParaRPr sz="1300" dirty="0">
              <a:solidFill>
                <a:schemeClr val="dk1"/>
              </a:solidFill>
              <a:latin typeface="Helvetica Neue"/>
              <a:ea typeface="Helvetica Neue"/>
              <a:cs typeface="Helvetica Neue"/>
              <a:sym typeface="Helvetica Neue"/>
            </a:endParaRPr>
          </a:p>
        </p:txBody>
      </p:sp>
      <p:sp>
        <p:nvSpPr>
          <p:cNvPr id="87" name="Google Shape;87;p14"/>
          <p:cNvSpPr txBox="1"/>
          <p:nvPr/>
        </p:nvSpPr>
        <p:spPr>
          <a:xfrm>
            <a:off x="407700" y="1699075"/>
            <a:ext cx="2815560" cy="369302"/>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b="1" dirty="0">
                <a:latin typeface="Lexend Deca"/>
                <a:ea typeface="Lexend Deca"/>
                <a:cs typeface="Lexend Deca"/>
                <a:sym typeface="Lexend Deca"/>
              </a:rPr>
              <a:t>Représentation schématique</a:t>
            </a:r>
            <a:endParaRPr sz="1200" b="1" dirty="0">
              <a:latin typeface="Lexend Deca"/>
              <a:ea typeface="Lexend Deca"/>
              <a:cs typeface="Lexend Deca"/>
              <a:sym typeface="Lexend Deca"/>
            </a:endParaRPr>
          </a:p>
        </p:txBody>
      </p:sp>
      <p:pic>
        <p:nvPicPr>
          <p:cNvPr id="88" name="Google Shape;88;p14"/>
          <p:cNvPicPr preferRelativeResize="0"/>
          <p:nvPr/>
        </p:nvPicPr>
        <p:blipFill>
          <a:blip r:embed="rId3">
            <a:alphaModFix/>
          </a:blip>
          <a:stretch>
            <a:fillRect/>
          </a:stretch>
        </p:blipFill>
        <p:spPr>
          <a:xfrm>
            <a:off x="464400" y="2068375"/>
            <a:ext cx="271651" cy="271651"/>
          </a:xfrm>
          <a:prstGeom prst="rect">
            <a:avLst/>
          </a:prstGeom>
          <a:noFill/>
          <a:ln>
            <a:noFill/>
          </a:ln>
        </p:spPr>
      </p:pic>
      <p:sp>
        <p:nvSpPr>
          <p:cNvPr id="89" name="Google Shape;89;p14"/>
          <p:cNvSpPr txBox="1"/>
          <p:nvPr/>
        </p:nvSpPr>
        <p:spPr>
          <a:xfrm>
            <a:off x="751800" y="2050300"/>
            <a:ext cx="20010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Avec l’animateur/animatrice</a:t>
            </a:r>
            <a:endParaRPr sz="800" dirty="0">
              <a:latin typeface="Lexend Deca"/>
              <a:ea typeface="Lexend Deca"/>
              <a:cs typeface="Lexend Deca"/>
              <a:sym typeface="Lexend Deca"/>
            </a:endParaRPr>
          </a:p>
        </p:txBody>
      </p:sp>
      <p:pic>
        <p:nvPicPr>
          <p:cNvPr id="90" name="Google Shape;90;p14"/>
          <p:cNvPicPr preferRelativeResize="0"/>
          <p:nvPr/>
        </p:nvPicPr>
        <p:blipFill>
          <a:blip r:embed="rId4">
            <a:alphaModFix/>
          </a:blip>
          <a:stretch>
            <a:fillRect/>
          </a:stretch>
        </p:blipFill>
        <p:spPr>
          <a:xfrm>
            <a:off x="2697425" y="2068375"/>
            <a:ext cx="271651" cy="271651"/>
          </a:xfrm>
          <a:prstGeom prst="rect">
            <a:avLst/>
          </a:prstGeom>
          <a:noFill/>
          <a:ln>
            <a:noFill/>
          </a:ln>
        </p:spPr>
      </p:pic>
      <p:sp>
        <p:nvSpPr>
          <p:cNvPr id="91" name="Google Shape;91;p14"/>
          <p:cNvSpPr txBox="1"/>
          <p:nvPr/>
        </p:nvSpPr>
        <p:spPr>
          <a:xfrm>
            <a:off x="2921225" y="2050300"/>
            <a:ext cx="7530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10 min</a:t>
            </a:r>
            <a:endParaRPr sz="800" dirty="0">
              <a:latin typeface="Lexend Deca"/>
              <a:ea typeface="Lexend Deca"/>
              <a:cs typeface="Lexend Deca"/>
              <a:sym typeface="Lexend Deca"/>
            </a:endParaRPr>
          </a:p>
        </p:txBody>
      </p:sp>
      <p:pic>
        <p:nvPicPr>
          <p:cNvPr id="92" name="Google Shape;92;p14"/>
          <p:cNvPicPr preferRelativeResize="0"/>
          <p:nvPr/>
        </p:nvPicPr>
        <p:blipFill>
          <a:blip r:embed="rId5">
            <a:alphaModFix/>
          </a:blip>
          <a:stretch>
            <a:fillRect/>
          </a:stretch>
        </p:blipFill>
        <p:spPr>
          <a:xfrm>
            <a:off x="3867150" y="2068375"/>
            <a:ext cx="271651" cy="271651"/>
          </a:xfrm>
          <a:prstGeom prst="rect">
            <a:avLst/>
          </a:prstGeom>
          <a:noFill/>
          <a:ln>
            <a:noFill/>
          </a:ln>
        </p:spPr>
      </p:pic>
      <p:sp>
        <p:nvSpPr>
          <p:cNvPr id="93" name="Google Shape;93;p14"/>
          <p:cNvSpPr txBox="1"/>
          <p:nvPr/>
        </p:nvSpPr>
        <p:spPr>
          <a:xfrm>
            <a:off x="4138800" y="2050300"/>
            <a:ext cx="10329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sans l’ordinateur</a:t>
            </a:r>
            <a:endParaRPr sz="800" dirty="0">
              <a:latin typeface="Lexend Deca"/>
              <a:ea typeface="Lexend Deca"/>
              <a:cs typeface="Lexend Deca"/>
              <a:sym typeface="Lexend Deca"/>
            </a:endParaRPr>
          </a:p>
        </p:txBody>
      </p:sp>
      <p:sp>
        <p:nvSpPr>
          <p:cNvPr id="94" name="Google Shape;94;p14"/>
          <p:cNvSpPr/>
          <p:nvPr/>
        </p:nvSpPr>
        <p:spPr>
          <a:xfrm>
            <a:off x="492750" y="5409093"/>
            <a:ext cx="6631200" cy="4527734"/>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2" name="Groupe 1">
            <a:extLst>
              <a:ext uri="{FF2B5EF4-FFF2-40B4-BE49-F238E27FC236}">
                <a16:creationId xmlns:a16="http://schemas.microsoft.com/office/drawing/2014/main" id="{1A6D64DF-B2CC-4AD4-A8BE-0B7F5BC9F941}"/>
              </a:ext>
            </a:extLst>
          </p:cNvPr>
          <p:cNvGrpSpPr/>
          <p:nvPr/>
        </p:nvGrpSpPr>
        <p:grpSpPr>
          <a:xfrm>
            <a:off x="644387" y="9459002"/>
            <a:ext cx="2456776" cy="307801"/>
            <a:chOff x="519492" y="6811585"/>
            <a:chExt cx="2456776" cy="307801"/>
          </a:xfrm>
        </p:grpSpPr>
        <p:pic>
          <p:nvPicPr>
            <p:cNvPr id="101" name="Google Shape;101;p14"/>
            <p:cNvPicPr preferRelativeResize="0"/>
            <p:nvPr/>
          </p:nvPicPr>
          <p:blipFill>
            <a:blip r:embed="rId6">
              <a:alphaModFix/>
            </a:blip>
            <a:stretch>
              <a:fillRect/>
            </a:stretch>
          </p:blipFill>
          <p:spPr>
            <a:xfrm>
              <a:off x="519492" y="6811585"/>
              <a:ext cx="307800" cy="307800"/>
            </a:xfrm>
            <a:prstGeom prst="rect">
              <a:avLst/>
            </a:prstGeom>
            <a:noFill/>
            <a:ln>
              <a:noFill/>
            </a:ln>
          </p:spPr>
        </p:pic>
        <p:sp>
          <p:nvSpPr>
            <p:cNvPr id="102" name="Google Shape;102;p14"/>
            <p:cNvSpPr txBox="1"/>
            <p:nvPr/>
          </p:nvSpPr>
          <p:spPr>
            <a:xfrm>
              <a:off x="779668" y="6811586"/>
              <a:ext cx="21966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Conseils pour l’animation de cette partie</a:t>
              </a:r>
              <a:endParaRPr sz="800" dirty="0">
                <a:latin typeface="Lexend Deca"/>
                <a:ea typeface="Lexend Deca"/>
                <a:cs typeface="Lexend Deca"/>
                <a:sym typeface="Lexend Deca"/>
              </a:endParaRPr>
            </a:p>
          </p:txBody>
        </p:sp>
      </p:grpSp>
      <p:sp>
        <p:nvSpPr>
          <p:cNvPr id="112" name="Google Shape;112;p14"/>
          <p:cNvSpPr/>
          <p:nvPr/>
        </p:nvSpPr>
        <p:spPr>
          <a:xfrm>
            <a:off x="160500" y="229350"/>
            <a:ext cx="7239000" cy="1178400"/>
          </a:xfrm>
          <a:prstGeom prst="rect">
            <a:avLst/>
          </a:prstGeom>
          <a:solidFill>
            <a:srgbClr val="FF9900"/>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15" name="Google Shape;115;p14"/>
          <p:cNvPicPr preferRelativeResize="0"/>
          <p:nvPr/>
        </p:nvPicPr>
        <p:blipFill rotWithShape="1">
          <a:blip r:embed="rId7">
            <a:alphaModFix/>
          </a:blip>
          <a:srcRect/>
          <a:stretch/>
        </p:blipFill>
        <p:spPr>
          <a:xfrm>
            <a:off x="285275" y="578698"/>
            <a:ext cx="486619" cy="486619"/>
          </a:xfrm>
          <a:prstGeom prst="rect">
            <a:avLst/>
          </a:prstGeom>
          <a:noFill/>
          <a:ln>
            <a:noFill/>
          </a:ln>
        </p:spPr>
      </p:pic>
      <p:pic>
        <p:nvPicPr>
          <p:cNvPr id="117" name="Google Shape;117;p14"/>
          <p:cNvPicPr preferRelativeResize="0"/>
          <p:nvPr/>
        </p:nvPicPr>
        <p:blipFill>
          <a:blip r:embed="rId8">
            <a:alphaModFix/>
          </a:blip>
          <a:stretch>
            <a:fillRect/>
          </a:stretch>
        </p:blipFill>
        <p:spPr>
          <a:xfrm>
            <a:off x="6456600" y="10010676"/>
            <a:ext cx="942900" cy="330022"/>
          </a:xfrm>
          <a:prstGeom prst="rect">
            <a:avLst/>
          </a:prstGeom>
          <a:noFill/>
          <a:ln>
            <a:noFill/>
          </a:ln>
        </p:spPr>
      </p:pic>
      <p:sp>
        <p:nvSpPr>
          <p:cNvPr id="34" name="ZoneTexte 33">
            <a:extLst>
              <a:ext uri="{FF2B5EF4-FFF2-40B4-BE49-F238E27FC236}">
                <a16:creationId xmlns:a16="http://schemas.microsoft.com/office/drawing/2014/main" id="{07F20130-98E2-413E-AA95-CAF1AFA6B4FC}"/>
              </a:ext>
            </a:extLst>
          </p:cNvPr>
          <p:cNvSpPr txBox="1"/>
          <p:nvPr/>
        </p:nvSpPr>
        <p:spPr>
          <a:xfrm>
            <a:off x="492750" y="2527040"/>
            <a:ext cx="6631200" cy="1446550"/>
          </a:xfrm>
          <a:prstGeom prst="rect">
            <a:avLst/>
          </a:prstGeom>
          <a:noFill/>
        </p:spPr>
        <p:txBody>
          <a:bodyPr wrap="square" rtlCol="0">
            <a:spAutoFit/>
          </a:bodyPr>
          <a:lstStyle/>
          <a:p>
            <a:pPr marL="285750" indent="-285750">
              <a:buFont typeface="Arial" panose="020B0604020202020204" pitchFamily="34" charset="0"/>
              <a:buChar char="•"/>
            </a:pPr>
            <a:r>
              <a:rPr lang="fr-FR" sz="1100" dirty="0">
                <a:solidFill>
                  <a:schemeClr val="dk1"/>
                </a:solidFill>
                <a:latin typeface="Helvetica Neue"/>
              </a:rPr>
              <a:t>Dérouler les diapositives 15 -17 pour présenter la notion de représentation schématique et de notation des tensions et des courants.</a:t>
            </a:r>
          </a:p>
          <a:p>
            <a:pPr marL="285750" indent="-285750">
              <a:buFont typeface="Arial" panose="020B0604020202020204" pitchFamily="34" charset="0"/>
              <a:buChar char="•"/>
            </a:pPr>
            <a:r>
              <a:rPr lang="fr-FR" sz="1100" dirty="0">
                <a:solidFill>
                  <a:schemeClr val="dk1"/>
                </a:solidFill>
                <a:latin typeface="Helvetica Neue"/>
              </a:rPr>
              <a:t>Dans un schéma il convient d’identifier le générateur/la source (la montagne), une fois trouvée il convient de flécher le courant comme sortant de cette source.</a:t>
            </a:r>
          </a:p>
          <a:p>
            <a:pPr marL="285750" indent="-285750">
              <a:buFont typeface="Arial" panose="020B0604020202020204" pitchFamily="34" charset="0"/>
              <a:buChar char="•"/>
            </a:pPr>
            <a:r>
              <a:rPr lang="fr-FR" sz="1100" dirty="0">
                <a:solidFill>
                  <a:schemeClr val="dk1"/>
                </a:solidFill>
                <a:latin typeface="Helvetica Neue"/>
              </a:rPr>
              <a:t>Les tensions sont elles représentées par des flèches, la pointe de la flèche est toujours sur le plus haut potentiel du dipôle, la penne de la flèche est sur le potentiel le plus bas du dipôle.</a:t>
            </a:r>
          </a:p>
          <a:p>
            <a:pPr marL="285750" indent="-285750">
              <a:buFont typeface="Arial" panose="020B0604020202020204" pitchFamily="34" charset="0"/>
              <a:buChar char="•"/>
            </a:pPr>
            <a:r>
              <a:rPr lang="fr-FR" sz="1100" dirty="0">
                <a:solidFill>
                  <a:schemeClr val="dk1"/>
                </a:solidFill>
                <a:latin typeface="Helvetica Neue"/>
              </a:rPr>
              <a:t>Lorsque l’on ne connait pas le potentiel le plu haut, il convient de noter la flèche de la tension dans le sens inverse du courant pour tous les composants sauf pour les sources de tensions.</a:t>
            </a:r>
          </a:p>
        </p:txBody>
      </p:sp>
      <p:sp>
        <p:nvSpPr>
          <p:cNvPr id="36" name="ZoneTexte 35">
            <a:extLst>
              <a:ext uri="{FF2B5EF4-FFF2-40B4-BE49-F238E27FC236}">
                <a16:creationId xmlns:a16="http://schemas.microsoft.com/office/drawing/2014/main" id="{889C3DD7-EB35-406D-AA95-966F911125F5}"/>
              </a:ext>
            </a:extLst>
          </p:cNvPr>
          <p:cNvSpPr txBox="1"/>
          <p:nvPr/>
        </p:nvSpPr>
        <p:spPr>
          <a:xfrm>
            <a:off x="462790" y="5552918"/>
            <a:ext cx="6631200" cy="4154984"/>
          </a:xfrm>
          <a:prstGeom prst="rect">
            <a:avLst/>
          </a:prstGeom>
          <a:noFill/>
        </p:spPr>
        <p:txBody>
          <a:bodyPr wrap="square" rtlCol="0">
            <a:spAutoFit/>
          </a:bodyPr>
          <a:lstStyle/>
          <a:p>
            <a:pPr marL="285750" indent="-285750">
              <a:buFont typeface="Arial" panose="020B0604020202020204" pitchFamily="34" charset="0"/>
              <a:buChar char="•"/>
            </a:pPr>
            <a:r>
              <a:rPr lang="fr-FR" sz="1100" dirty="0">
                <a:solidFill>
                  <a:schemeClr val="dk1"/>
                </a:solidFill>
                <a:latin typeface="Helvetica Neue"/>
              </a:rPr>
              <a:t>Lors d’une première partie de cet atelier, dérouler les diapos 18 – 29 pour présenter le multimètre et notamment la mesure de tension et de courant. ⚠ </a:t>
            </a:r>
            <a:r>
              <a:rPr lang="fr-FR" sz="1100" b="1" i="1" dirty="0">
                <a:solidFill>
                  <a:schemeClr val="dk1"/>
                </a:solidFill>
                <a:latin typeface="Helvetica Neue"/>
              </a:rPr>
              <a:t>Bien mettre en avant que lorsque qu’un multimètre est en ampèremètre il se comporte comme un fil et peux donc faire des courts circuits</a:t>
            </a:r>
            <a:r>
              <a:rPr lang="fr-FR" sz="1100" dirty="0">
                <a:solidFill>
                  <a:schemeClr val="dk1"/>
                </a:solidFill>
                <a:latin typeface="Helvetica Neue"/>
              </a:rPr>
              <a:t>⚠ </a:t>
            </a:r>
          </a:p>
          <a:p>
            <a:pPr marL="285750" indent="-285750">
              <a:buFont typeface="Arial" panose="020B0604020202020204" pitchFamily="34" charset="0"/>
              <a:buChar char="•"/>
            </a:pPr>
            <a:r>
              <a:rPr lang="fr-FR" sz="1100" dirty="0">
                <a:solidFill>
                  <a:schemeClr val="dk1"/>
                </a:solidFill>
                <a:latin typeface="Helvetica Neue"/>
              </a:rPr>
              <a:t>Comparer le voltmètre à un grand mètre ruban pour mesurer une altitude</a:t>
            </a:r>
          </a:p>
          <a:p>
            <a:pPr marL="285750" indent="-285750">
              <a:buFont typeface="Arial" panose="020B0604020202020204" pitchFamily="34" charset="0"/>
              <a:buChar char="•"/>
            </a:pPr>
            <a:r>
              <a:rPr lang="fr-FR" sz="1100" dirty="0">
                <a:solidFill>
                  <a:schemeClr val="dk1"/>
                </a:solidFill>
                <a:latin typeface="Helvetica Neue"/>
              </a:rPr>
              <a:t>Comparer l’ampèremètre à un compteur d’eau et bien insister sur le fait que pour compter tous les électrons qui le traversent il doit être en série avec le montage.</a:t>
            </a:r>
          </a:p>
          <a:p>
            <a:pPr marL="285750" indent="-285750">
              <a:buFont typeface="Arial" panose="020B0604020202020204" pitchFamily="34" charset="0"/>
              <a:buChar char="•"/>
            </a:pPr>
            <a:endParaRPr lang="fr-FR" sz="1100" dirty="0">
              <a:solidFill>
                <a:schemeClr val="dk1"/>
              </a:solidFill>
              <a:latin typeface="Helvetica Neue"/>
            </a:endParaRPr>
          </a:p>
          <a:p>
            <a:pPr marL="285750" indent="-285750">
              <a:buFont typeface="Arial" panose="020B0604020202020204" pitchFamily="34" charset="0"/>
              <a:buChar char="•"/>
            </a:pPr>
            <a:r>
              <a:rPr lang="fr-FR" sz="1100" dirty="0">
                <a:solidFill>
                  <a:schemeClr val="dk1"/>
                </a:solidFill>
                <a:latin typeface="Helvetica Neue"/>
              </a:rPr>
              <a:t>Dans un second temps, former des binômes et leurs distribuer plusieurs « boites noires » résistives qu’il brancheront à leur gré sur une alimentation stabilisée. </a:t>
            </a:r>
          </a:p>
          <a:p>
            <a:pPr marL="285750" lvl="1" indent="-285750">
              <a:buFont typeface="Arial" panose="020B0604020202020204" pitchFamily="34" charset="0"/>
              <a:buChar char="•"/>
            </a:pPr>
            <a:r>
              <a:rPr lang="fr-FR" sz="1100" dirty="0">
                <a:solidFill>
                  <a:schemeClr val="dk1"/>
                </a:solidFill>
                <a:latin typeface="Helvetica Neue"/>
              </a:rPr>
              <a:t>Leur demander de refaire sur papier le schéma qu’ils ont ainsi réalisé et ensuite de flécher les tensions et les courants.</a:t>
            </a:r>
          </a:p>
          <a:p>
            <a:pPr marL="285750" lvl="1" indent="-285750">
              <a:buFont typeface="Arial" panose="020B0604020202020204" pitchFamily="34" charset="0"/>
              <a:buChar char="•"/>
            </a:pPr>
            <a:r>
              <a:rPr lang="fr-FR" sz="1100" dirty="0">
                <a:solidFill>
                  <a:schemeClr val="dk1"/>
                </a:solidFill>
                <a:latin typeface="Helvetica Neue"/>
              </a:rPr>
              <a:t>Ensuite leur distribuer des multimètres et leur demander de faire des mesures de tension et de courant sur chacune des boites noires et de reporter ses mesures sur leur schémas.</a:t>
            </a:r>
          </a:p>
          <a:p>
            <a:pPr marL="285750" lvl="1" indent="-285750">
              <a:buFont typeface="Arial" panose="020B0604020202020204" pitchFamily="34" charset="0"/>
              <a:buChar char="•"/>
            </a:pPr>
            <a:r>
              <a:rPr lang="fr-FR" sz="1100" dirty="0">
                <a:solidFill>
                  <a:schemeClr val="dk1"/>
                </a:solidFill>
                <a:latin typeface="Helvetica Neue"/>
              </a:rPr>
              <a:t>Faire mesurer les tensions à la fois en AC et à la fois en DC, un des groupes pourrait utilisé un GBF comme source de tension au lieu d’une alimentation pour mettre en évidence la différence entre AC et DC</a:t>
            </a:r>
          </a:p>
          <a:p>
            <a:pPr marL="285750" lvl="1" indent="-285750">
              <a:buFont typeface="Arial" panose="020B0604020202020204" pitchFamily="34" charset="0"/>
              <a:buChar char="•"/>
            </a:pPr>
            <a:r>
              <a:rPr lang="fr-FR" sz="1100" dirty="0">
                <a:solidFill>
                  <a:schemeClr val="dk1"/>
                </a:solidFill>
                <a:latin typeface="Helvetica Neue"/>
              </a:rPr>
              <a:t>Ensuite par binômes leur demander d’essayer de tirer une conclusion sur la répartition de ces tensions et des courants. L’idée est de leur faire découvrir que la tension au borne d’une branche est la somme des tensions des éléments qui composent cette branche.</a:t>
            </a:r>
          </a:p>
          <a:p>
            <a:pPr marL="285750" lvl="1" indent="-285750">
              <a:buFont typeface="Arial" panose="020B0604020202020204" pitchFamily="34" charset="0"/>
              <a:buChar char="•"/>
            </a:pPr>
            <a:endParaRPr lang="fr-FR" sz="1100" dirty="0">
              <a:solidFill>
                <a:schemeClr val="dk1"/>
              </a:solidFill>
              <a:latin typeface="Helvetica Neue"/>
            </a:endParaRPr>
          </a:p>
          <a:p>
            <a:pPr marL="285750" lvl="1" indent="-285750">
              <a:buFont typeface="Arial" panose="020B0604020202020204" pitchFamily="34" charset="0"/>
              <a:buChar char="•"/>
            </a:pPr>
            <a:r>
              <a:rPr lang="fr-FR" sz="1100" dirty="0">
                <a:solidFill>
                  <a:schemeClr val="dk1"/>
                </a:solidFill>
                <a:latin typeface="Helvetica Neue"/>
              </a:rPr>
              <a:t>Enfin l’</a:t>
            </a:r>
            <a:r>
              <a:rPr lang="fr-FR" sz="1100" dirty="0" err="1">
                <a:solidFill>
                  <a:schemeClr val="dk1"/>
                </a:solidFill>
                <a:latin typeface="Helvetica Neue"/>
              </a:rPr>
              <a:t>animateur.trice</a:t>
            </a:r>
            <a:r>
              <a:rPr lang="fr-FR" sz="1100" dirty="0">
                <a:solidFill>
                  <a:schemeClr val="dk1"/>
                </a:solidFill>
                <a:latin typeface="Helvetica Neue"/>
              </a:rPr>
              <a:t> feras une mesure sur un prise réseau 230V pour mettre en évidence qu’en DC il n’y à pas de valeur mais que pourtant il y a de l’électricité dangereuse en AC !</a:t>
            </a:r>
          </a:p>
          <a:p>
            <a:pPr marL="285750" lvl="1" indent="-285750">
              <a:buFont typeface="Arial" panose="020B0604020202020204" pitchFamily="34" charset="0"/>
              <a:buChar char="•"/>
            </a:pPr>
            <a:endParaRPr lang="fr-FR" sz="1100" dirty="0">
              <a:solidFill>
                <a:schemeClr val="dk1"/>
              </a:solidFill>
              <a:latin typeface="Helvetica Neue"/>
            </a:endParaRPr>
          </a:p>
          <a:p>
            <a:pPr marL="285750" lvl="1" indent="-285750">
              <a:buFont typeface="Arial" panose="020B0604020202020204" pitchFamily="34" charset="0"/>
              <a:buChar char="•"/>
            </a:pPr>
            <a:endParaRPr lang="fr-FR" sz="1100" dirty="0">
              <a:solidFill>
                <a:schemeClr val="dk1"/>
              </a:solidFill>
              <a:latin typeface="Helvetica Neue"/>
            </a:endParaRPr>
          </a:p>
        </p:txBody>
      </p:sp>
      <p:sp>
        <p:nvSpPr>
          <p:cNvPr id="38" name="ZoneTexte 37">
            <a:extLst>
              <a:ext uri="{FF2B5EF4-FFF2-40B4-BE49-F238E27FC236}">
                <a16:creationId xmlns:a16="http://schemas.microsoft.com/office/drawing/2014/main" id="{CE87B71E-174F-44EE-8451-760937D54D30}"/>
              </a:ext>
            </a:extLst>
          </p:cNvPr>
          <p:cNvSpPr txBox="1"/>
          <p:nvPr/>
        </p:nvSpPr>
        <p:spPr>
          <a:xfrm>
            <a:off x="2976475" y="9459002"/>
            <a:ext cx="4090450" cy="307777"/>
          </a:xfrm>
          <a:prstGeom prst="rect">
            <a:avLst/>
          </a:prstGeom>
          <a:noFill/>
        </p:spPr>
        <p:txBody>
          <a:bodyPr wrap="square">
            <a:spAutoFit/>
          </a:bodyPr>
          <a:lstStyle/>
          <a:p>
            <a:r>
              <a:rPr lang="fr-FR" sz="700" dirty="0"/>
              <a:t>Dans la partie mesure il est fréquent que les mesures de courant soient difficile à mettre en œuvre, il peut être utile de faire la démonstration en groupe entier d’une mesure de courant.</a:t>
            </a:r>
          </a:p>
        </p:txBody>
      </p:sp>
      <p:sp>
        <p:nvSpPr>
          <p:cNvPr id="49" name="Google Shape;77;p13">
            <a:extLst>
              <a:ext uri="{FF2B5EF4-FFF2-40B4-BE49-F238E27FC236}">
                <a16:creationId xmlns:a16="http://schemas.microsoft.com/office/drawing/2014/main" id="{5F018248-0DB7-466A-B669-D273AEBD3BBE}"/>
              </a:ext>
            </a:extLst>
          </p:cNvPr>
          <p:cNvSpPr txBox="1"/>
          <p:nvPr/>
        </p:nvSpPr>
        <p:spPr>
          <a:xfrm>
            <a:off x="848051" y="342575"/>
            <a:ext cx="6488700" cy="369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fr" sz="1200" b="1" dirty="0">
                <a:solidFill>
                  <a:srgbClr val="FFFFFF"/>
                </a:solidFill>
                <a:latin typeface="Helvetica Neue"/>
                <a:ea typeface="Helvetica Neue"/>
                <a:cs typeface="Helvetica Neue"/>
                <a:sym typeface="Helvetica Neue"/>
              </a:rPr>
              <a:t>MODULE TECHNIQUE – </a:t>
            </a:r>
            <a:r>
              <a:rPr lang="fr-FR" sz="1200" b="1" dirty="0">
                <a:solidFill>
                  <a:srgbClr val="FFFFFF"/>
                </a:solidFill>
                <a:latin typeface="Helvetica Neue"/>
                <a:ea typeface="Helvetica Neue"/>
                <a:cs typeface="Helvetica Neue"/>
                <a:sym typeface="Helvetica Neue"/>
              </a:rPr>
              <a:t>É</a:t>
            </a:r>
            <a:r>
              <a:rPr lang="fr" sz="1200" b="1" dirty="0">
                <a:solidFill>
                  <a:srgbClr val="FFFFFF"/>
                </a:solidFill>
                <a:latin typeface="Helvetica Neue"/>
                <a:ea typeface="Helvetica Neue"/>
                <a:cs typeface="Helvetica Neue"/>
                <a:sym typeface="Helvetica Neue"/>
              </a:rPr>
              <a:t>lectronique – Bases </a:t>
            </a:r>
            <a:r>
              <a:rPr lang="fr-FR" sz="1200" b="1" dirty="0">
                <a:solidFill>
                  <a:srgbClr val="FFFFFF"/>
                </a:solidFill>
                <a:latin typeface="Helvetica Neue"/>
                <a:ea typeface="Helvetica Neue"/>
                <a:cs typeface="Helvetica Neue"/>
                <a:sym typeface="Helvetica Neue"/>
              </a:rPr>
              <a:t>Électricité </a:t>
            </a:r>
            <a:endParaRPr sz="1200" b="1" i="0" u="none" strike="noStrike" cap="none" dirty="0">
              <a:solidFill>
                <a:srgbClr val="FFFFFF"/>
              </a:solidFill>
              <a:latin typeface="Helvetica Neue"/>
              <a:ea typeface="Helvetica Neue"/>
              <a:cs typeface="Helvetica Neue"/>
              <a:sym typeface="Helvetica Neue"/>
            </a:endParaRPr>
          </a:p>
        </p:txBody>
      </p:sp>
      <p:sp>
        <p:nvSpPr>
          <p:cNvPr id="50" name="Google Shape;80;p13">
            <a:extLst>
              <a:ext uri="{FF2B5EF4-FFF2-40B4-BE49-F238E27FC236}">
                <a16:creationId xmlns:a16="http://schemas.microsoft.com/office/drawing/2014/main" id="{9A27B574-7B75-4AE6-9F84-CDF5D83EF297}"/>
              </a:ext>
            </a:extLst>
          </p:cNvPr>
          <p:cNvSpPr txBox="1"/>
          <p:nvPr/>
        </p:nvSpPr>
        <p:spPr>
          <a:xfrm>
            <a:off x="826488" y="666775"/>
            <a:ext cx="55530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100" dirty="0">
                <a:solidFill>
                  <a:srgbClr val="FFFFFF"/>
                </a:solidFill>
                <a:latin typeface="Helvetica Neue"/>
                <a:ea typeface="Helvetica Neue"/>
                <a:cs typeface="Helvetica Neue"/>
                <a:sym typeface="Helvetica Neue"/>
              </a:rPr>
              <a:t>Compétences developées : 6, 7, 8, 10</a:t>
            </a:r>
            <a:endParaRPr sz="1100" dirty="0">
              <a:solidFill>
                <a:srgbClr val="FFFFFF"/>
              </a:solidFill>
              <a:latin typeface="Helvetica Neue"/>
              <a:ea typeface="Helvetica Neue"/>
              <a:cs typeface="Helvetica Neue"/>
              <a:sym typeface="Helvetica Neue"/>
            </a:endParaRPr>
          </a:p>
        </p:txBody>
      </p:sp>
      <p:grpSp>
        <p:nvGrpSpPr>
          <p:cNvPr id="29" name="Groupe 28">
            <a:extLst>
              <a:ext uri="{FF2B5EF4-FFF2-40B4-BE49-F238E27FC236}">
                <a16:creationId xmlns:a16="http://schemas.microsoft.com/office/drawing/2014/main" id="{604CB4E3-35D8-4F04-91A1-E1F7EF40AF0A}"/>
              </a:ext>
            </a:extLst>
          </p:cNvPr>
          <p:cNvGrpSpPr/>
          <p:nvPr/>
        </p:nvGrpSpPr>
        <p:grpSpPr>
          <a:xfrm>
            <a:off x="528584" y="4068602"/>
            <a:ext cx="2456776" cy="307801"/>
            <a:chOff x="519492" y="6811585"/>
            <a:chExt cx="2456776" cy="307801"/>
          </a:xfrm>
        </p:grpSpPr>
        <p:pic>
          <p:nvPicPr>
            <p:cNvPr id="30" name="Google Shape;101;p14">
              <a:extLst>
                <a:ext uri="{FF2B5EF4-FFF2-40B4-BE49-F238E27FC236}">
                  <a16:creationId xmlns:a16="http://schemas.microsoft.com/office/drawing/2014/main" id="{9D23152C-4265-4BF0-B4DB-CA6BB11369B3}"/>
                </a:ext>
              </a:extLst>
            </p:cNvPr>
            <p:cNvPicPr preferRelativeResize="0"/>
            <p:nvPr/>
          </p:nvPicPr>
          <p:blipFill>
            <a:blip r:embed="rId6">
              <a:alphaModFix/>
            </a:blip>
            <a:stretch>
              <a:fillRect/>
            </a:stretch>
          </p:blipFill>
          <p:spPr>
            <a:xfrm>
              <a:off x="519492" y="6811585"/>
              <a:ext cx="307800" cy="307800"/>
            </a:xfrm>
            <a:prstGeom prst="rect">
              <a:avLst/>
            </a:prstGeom>
            <a:noFill/>
            <a:ln>
              <a:noFill/>
            </a:ln>
          </p:spPr>
        </p:pic>
        <p:sp>
          <p:nvSpPr>
            <p:cNvPr id="31" name="Google Shape;102;p14">
              <a:extLst>
                <a:ext uri="{FF2B5EF4-FFF2-40B4-BE49-F238E27FC236}">
                  <a16:creationId xmlns:a16="http://schemas.microsoft.com/office/drawing/2014/main" id="{842829DF-0967-40A9-96BD-9FB43E683BBC}"/>
                </a:ext>
              </a:extLst>
            </p:cNvPr>
            <p:cNvSpPr txBox="1"/>
            <p:nvPr/>
          </p:nvSpPr>
          <p:spPr>
            <a:xfrm>
              <a:off x="779668" y="6811586"/>
              <a:ext cx="21966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Conseils pour l’animation de cette partie</a:t>
              </a:r>
              <a:endParaRPr sz="800" dirty="0">
                <a:latin typeface="Lexend Deca"/>
                <a:ea typeface="Lexend Deca"/>
                <a:cs typeface="Lexend Deca"/>
                <a:sym typeface="Lexend Deca"/>
              </a:endParaRPr>
            </a:p>
          </p:txBody>
        </p:sp>
      </p:grpSp>
      <p:sp>
        <p:nvSpPr>
          <p:cNvPr id="32" name="ZoneTexte 31">
            <a:extLst>
              <a:ext uri="{FF2B5EF4-FFF2-40B4-BE49-F238E27FC236}">
                <a16:creationId xmlns:a16="http://schemas.microsoft.com/office/drawing/2014/main" id="{10001B22-E2C7-4F00-B389-39C90ECDA37D}"/>
              </a:ext>
            </a:extLst>
          </p:cNvPr>
          <p:cNvSpPr txBox="1"/>
          <p:nvPr/>
        </p:nvSpPr>
        <p:spPr>
          <a:xfrm>
            <a:off x="2945037" y="4035001"/>
            <a:ext cx="4090450" cy="415498"/>
          </a:xfrm>
          <a:prstGeom prst="rect">
            <a:avLst/>
          </a:prstGeom>
          <a:noFill/>
        </p:spPr>
        <p:txBody>
          <a:bodyPr wrap="square">
            <a:spAutoFit/>
          </a:bodyPr>
          <a:lstStyle/>
          <a:p>
            <a:r>
              <a:rPr lang="fr-FR" sz="700" dirty="0"/>
              <a:t>Cette partie théorique peut-être également un peu laborieuse à digérer. L’idée est de mettre un premier pas dans la représentation schématique et les conventions de fléchage pour pouvoir ensuite mieux comprendre les répartitions des tensions et des courants.</a:t>
            </a:r>
          </a:p>
        </p:txBody>
      </p:sp>
      <p:pic>
        <p:nvPicPr>
          <p:cNvPr id="33" name="Google Shape;88;p14">
            <a:extLst>
              <a:ext uri="{FF2B5EF4-FFF2-40B4-BE49-F238E27FC236}">
                <a16:creationId xmlns:a16="http://schemas.microsoft.com/office/drawing/2014/main" id="{06520E30-7F56-4472-9040-05C25AD08F19}"/>
              </a:ext>
            </a:extLst>
          </p:cNvPr>
          <p:cNvPicPr preferRelativeResize="0"/>
          <p:nvPr/>
        </p:nvPicPr>
        <p:blipFill>
          <a:blip r:embed="rId3">
            <a:alphaModFix/>
          </a:blip>
          <a:stretch>
            <a:fillRect/>
          </a:stretch>
        </p:blipFill>
        <p:spPr>
          <a:xfrm>
            <a:off x="407700" y="5041301"/>
            <a:ext cx="271651" cy="271651"/>
          </a:xfrm>
          <a:prstGeom prst="rect">
            <a:avLst/>
          </a:prstGeom>
          <a:noFill/>
          <a:ln>
            <a:noFill/>
          </a:ln>
        </p:spPr>
      </p:pic>
      <p:sp>
        <p:nvSpPr>
          <p:cNvPr id="35" name="Google Shape;89;p14">
            <a:extLst>
              <a:ext uri="{FF2B5EF4-FFF2-40B4-BE49-F238E27FC236}">
                <a16:creationId xmlns:a16="http://schemas.microsoft.com/office/drawing/2014/main" id="{D89A4181-88D3-4D4D-A321-24C7930CDECD}"/>
              </a:ext>
            </a:extLst>
          </p:cNvPr>
          <p:cNvSpPr txBox="1"/>
          <p:nvPr/>
        </p:nvSpPr>
        <p:spPr>
          <a:xfrm>
            <a:off x="695100" y="5023226"/>
            <a:ext cx="20010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Avec l’animateur/animatrice</a:t>
            </a:r>
            <a:endParaRPr sz="800" dirty="0">
              <a:latin typeface="Lexend Deca"/>
              <a:ea typeface="Lexend Deca"/>
              <a:cs typeface="Lexend Deca"/>
              <a:sym typeface="Lexend Deca"/>
            </a:endParaRPr>
          </a:p>
        </p:txBody>
      </p:sp>
      <p:pic>
        <p:nvPicPr>
          <p:cNvPr id="37" name="Google Shape;90;p14">
            <a:extLst>
              <a:ext uri="{FF2B5EF4-FFF2-40B4-BE49-F238E27FC236}">
                <a16:creationId xmlns:a16="http://schemas.microsoft.com/office/drawing/2014/main" id="{AA0C6953-B22E-4BFF-831B-A6B873B1653D}"/>
              </a:ext>
            </a:extLst>
          </p:cNvPr>
          <p:cNvPicPr preferRelativeResize="0"/>
          <p:nvPr/>
        </p:nvPicPr>
        <p:blipFill>
          <a:blip r:embed="rId4">
            <a:alphaModFix/>
          </a:blip>
          <a:stretch>
            <a:fillRect/>
          </a:stretch>
        </p:blipFill>
        <p:spPr>
          <a:xfrm>
            <a:off x="2640725" y="5041301"/>
            <a:ext cx="271651" cy="271651"/>
          </a:xfrm>
          <a:prstGeom prst="rect">
            <a:avLst/>
          </a:prstGeom>
          <a:noFill/>
          <a:ln>
            <a:noFill/>
          </a:ln>
        </p:spPr>
      </p:pic>
      <p:sp>
        <p:nvSpPr>
          <p:cNvPr id="39" name="Google Shape;91;p14">
            <a:extLst>
              <a:ext uri="{FF2B5EF4-FFF2-40B4-BE49-F238E27FC236}">
                <a16:creationId xmlns:a16="http://schemas.microsoft.com/office/drawing/2014/main" id="{123FBE37-5D4D-4656-97A0-7D8BDDBED4EC}"/>
              </a:ext>
            </a:extLst>
          </p:cNvPr>
          <p:cNvSpPr txBox="1"/>
          <p:nvPr/>
        </p:nvSpPr>
        <p:spPr>
          <a:xfrm>
            <a:off x="2864525" y="5023226"/>
            <a:ext cx="7530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30 min</a:t>
            </a:r>
            <a:endParaRPr sz="800" dirty="0">
              <a:latin typeface="Lexend Deca"/>
              <a:ea typeface="Lexend Deca"/>
              <a:cs typeface="Lexend Deca"/>
              <a:sym typeface="Lexend Deca"/>
            </a:endParaRPr>
          </a:p>
        </p:txBody>
      </p:sp>
      <p:pic>
        <p:nvPicPr>
          <p:cNvPr id="40" name="Google Shape;92;p14">
            <a:extLst>
              <a:ext uri="{FF2B5EF4-FFF2-40B4-BE49-F238E27FC236}">
                <a16:creationId xmlns:a16="http://schemas.microsoft.com/office/drawing/2014/main" id="{42C0DBE6-A915-4190-AAED-7285952BFF4E}"/>
              </a:ext>
            </a:extLst>
          </p:cNvPr>
          <p:cNvPicPr preferRelativeResize="0"/>
          <p:nvPr/>
        </p:nvPicPr>
        <p:blipFill>
          <a:blip r:embed="rId5">
            <a:alphaModFix/>
          </a:blip>
          <a:stretch>
            <a:fillRect/>
          </a:stretch>
        </p:blipFill>
        <p:spPr>
          <a:xfrm>
            <a:off x="3810450" y="5041301"/>
            <a:ext cx="271651" cy="271651"/>
          </a:xfrm>
          <a:prstGeom prst="rect">
            <a:avLst/>
          </a:prstGeom>
          <a:noFill/>
          <a:ln>
            <a:noFill/>
          </a:ln>
        </p:spPr>
      </p:pic>
      <p:sp>
        <p:nvSpPr>
          <p:cNvPr id="41" name="Google Shape;93;p14">
            <a:extLst>
              <a:ext uri="{FF2B5EF4-FFF2-40B4-BE49-F238E27FC236}">
                <a16:creationId xmlns:a16="http://schemas.microsoft.com/office/drawing/2014/main" id="{FA3C653C-9D7D-4FB8-97CD-52DF8D92524E}"/>
              </a:ext>
            </a:extLst>
          </p:cNvPr>
          <p:cNvSpPr txBox="1"/>
          <p:nvPr/>
        </p:nvSpPr>
        <p:spPr>
          <a:xfrm>
            <a:off x="4082100" y="5023226"/>
            <a:ext cx="10329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sans l’ordinateur</a:t>
            </a:r>
            <a:endParaRPr sz="800" dirty="0">
              <a:latin typeface="Lexend Deca"/>
              <a:ea typeface="Lexend Deca"/>
              <a:cs typeface="Lexend Deca"/>
              <a:sym typeface="Lexend Deca"/>
            </a:endParaRPr>
          </a:p>
        </p:txBody>
      </p:sp>
      <p:sp>
        <p:nvSpPr>
          <p:cNvPr id="42" name="Google Shape;87;p14">
            <a:extLst>
              <a:ext uri="{FF2B5EF4-FFF2-40B4-BE49-F238E27FC236}">
                <a16:creationId xmlns:a16="http://schemas.microsoft.com/office/drawing/2014/main" id="{55423719-22DA-4FC1-88D0-B8D4EFF1CB93}"/>
              </a:ext>
            </a:extLst>
          </p:cNvPr>
          <p:cNvSpPr txBox="1"/>
          <p:nvPr/>
        </p:nvSpPr>
        <p:spPr>
          <a:xfrm>
            <a:off x="407700" y="4666663"/>
            <a:ext cx="2815560" cy="369302"/>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FR" sz="1200" b="1" dirty="0">
                <a:latin typeface="Lexend Deca"/>
                <a:ea typeface="Lexend Deca"/>
                <a:cs typeface="Lexend Deca"/>
                <a:sym typeface="Lexend Deca"/>
              </a:rPr>
              <a:t>Le multimètre</a:t>
            </a:r>
            <a:endParaRPr sz="1200" b="1" dirty="0">
              <a:latin typeface="Lexend Deca"/>
              <a:ea typeface="Lexend Deca"/>
              <a:cs typeface="Lexend Deca"/>
              <a:sym typeface="Lexend Deca"/>
            </a:endParaRPr>
          </a:p>
        </p:txBody>
      </p:sp>
    </p:spTree>
    <p:extLst>
      <p:ext uri="{BB962C8B-B14F-4D97-AF65-F5344CB8AC3E}">
        <p14:creationId xmlns:p14="http://schemas.microsoft.com/office/powerpoint/2010/main" val="17520171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86" name="Google Shape;86;p14"/>
          <p:cNvSpPr/>
          <p:nvPr/>
        </p:nvSpPr>
        <p:spPr>
          <a:xfrm>
            <a:off x="464400" y="2455624"/>
            <a:ext cx="6631200" cy="2361176"/>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endParaRPr sz="1300" dirty="0">
              <a:solidFill>
                <a:schemeClr val="dk1"/>
              </a:solidFill>
              <a:latin typeface="Helvetica Neue"/>
              <a:ea typeface="Helvetica Neue"/>
              <a:cs typeface="Helvetica Neue"/>
              <a:sym typeface="Helvetica Neue"/>
            </a:endParaRPr>
          </a:p>
        </p:txBody>
      </p:sp>
      <p:sp>
        <p:nvSpPr>
          <p:cNvPr id="87" name="Google Shape;87;p14"/>
          <p:cNvSpPr txBox="1"/>
          <p:nvPr/>
        </p:nvSpPr>
        <p:spPr>
          <a:xfrm>
            <a:off x="407700" y="1699075"/>
            <a:ext cx="2815560" cy="369302"/>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b="1" dirty="0">
                <a:latin typeface="Lexend Deca"/>
                <a:ea typeface="Lexend Deca"/>
                <a:cs typeface="Lexend Deca"/>
                <a:sym typeface="Lexend Deca"/>
              </a:rPr>
              <a:t>Loi des mailles et loi des noeuds</a:t>
            </a:r>
            <a:endParaRPr sz="1200" b="1" dirty="0">
              <a:latin typeface="Lexend Deca"/>
              <a:ea typeface="Lexend Deca"/>
              <a:cs typeface="Lexend Deca"/>
              <a:sym typeface="Lexend Deca"/>
            </a:endParaRPr>
          </a:p>
        </p:txBody>
      </p:sp>
      <p:pic>
        <p:nvPicPr>
          <p:cNvPr id="88" name="Google Shape;88;p14"/>
          <p:cNvPicPr preferRelativeResize="0"/>
          <p:nvPr/>
        </p:nvPicPr>
        <p:blipFill>
          <a:blip r:embed="rId3">
            <a:alphaModFix/>
          </a:blip>
          <a:stretch>
            <a:fillRect/>
          </a:stretch>
        </p:blipFill>
        <p:spPr>
          <a:xfrm>
            <a:off x="464400" y="2068375"/>
            <a:ext cx="271651" cy="271651"/>
          </a:xfrm>
          <a:prstGeom prst="rect">
            <a:avLst/>
          </a:prstGeom>
          <a:noFill/>
          <a:ln>
            <a:noFill/>
          </a:ln>
        </p:spPr>
      </p:pic>
      <p:sp>
        <p:nvSpPr>
          <p:cNvPr id="89" name="Google Shape;89;p14"/>
          <p:cNvSpPr txBox="1"/>
          <p:nvPr/>
        </p:nvSpPr>
        <p:spPr>
          <a:xfrm>
            <a:off x="751800" y="2050300"/>
            <a:ext cx="20010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Avec l’animateur/animatrice</a:t>
            </a:r>
            <a:endParaRPr sz="800" dirty="0">
              <a:latin typeface="Lexend Deca"/>
              <a:ea typeface="Lexend Deca"/>
              <a:cs typeface="Lexend Deca"/>
              <a:sym typeface="Lexend Deca"/>
            </a:endParaRPr>
          </a:p>
        </p:txBody>
      </p:sp>
      <p:pic>
        <p:nvPicPr>
          <p:cNvPr id="90" name="Google Shape;90;p14"/>
          <p:cNvPicPr preferRelativeResize="0"/>
          <p:nvPr/>
        </p:nvPicPr>
        <p:blipFill>
          <a:blip r:embed="rId4">
            <a:alphaModFix/>
          </a:blip>
          <a:stretch>
            <a:fillRect/>
          </a:stretch>
        </p:blipFill>
        <p:spPr>
          <a:xfrm>
            <a:off x="2697425" y="2068375"/>
            <a:ext cx="271651" cy="271651"/>
          </a:xfrm>
          <a:prstGeom prst="rect">
            <a:avLst/>
          </a:prstGeom>
          <a:noFill/>
          <a:ln>
            <a:noFill/>
          </a:ln>
        </p:spPr>
      </p:pic>
      <p:sp>
        <p:nvSpPr>
          <p:cNvPr id="91" name="Google Shape;91;p14"/>
          <p:cNvSpPr txBox="1"/>
          <p:nvPr/>
        </p:nvSpPr>
        <p:spPr>
          <a:xfrm>
            <a:off x="2921225" y="2050300"/>
            <a:ext cx="7530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30 min</a:t>
            </a:r>
            <a:endParaRPr sz="800" dirty="0">
              <a:latin typeface="Lexend Deca"/>
              <a:ea typeface="Lexend Deca"/>
              <a:cs typeface="Lexend Deca"/>
              <a:sym typeface="Lexend Deca"/>
            </a:endParaRPr>
          </a:p>
        </p:txBody>
      </p:sp>
      <p:pic>
        <p:nvPicPr>
          <p:cNvPr id="92" name="Google Shape;92;p14"/>
          <p:cNvPicPr preferRelativeResize="0"/>
          <p:nvPr/>
        </p:nvPicPr>
        <p:blipFill>
          <a:blip r:embed="rId5">
            <a:alphaModFix/>
          </a:blip>
          <a:stretch>
            <a:fillRect/>
          </a:stretch>
        </p:blipFill>
        <p:spPr>
          <a:xfrm>
            <a:off x="3867150" y="2068375"/>
            <a:ext cx="271651" cy="271651"/>
          </a:xfrm>
          <a:prstGeom prst="rect">
            <a:avLst/>
          </a:prstGeom>
          <a:noFill/>
          <a:ln>
            <a:noFill/>
          </a:ln>
        </p:spPr>
      </p:pic>
      <p:sp>
        <p:nvSpPr>
          <p:cNvPr id="93" name="Google Shape;93;p14"/>
          <p:cNvSpPr txBox="1"/>
          <p:nvPr/>
        </p:nvSpPr>
        <p:spPr>
          <a:xfrm>
            <a:off x="4138800" y="2050300"/>
            <a:ext cx="10329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sans l’ordinateur</a:t>
            </a:r>
            <a:endParaRPr sz="800" dirty="0">
              <a:latin typeface="Lexend Deca"/>
              <a:ea typeface="Lexend Deca"/>
              <a:cs typeface="Lexend Deca"/>
              <a:sym typeface="Lexend Deca"/>
            </a:endParaRPr>
          </a:p>
        </p:txBody>
      </p:sp>
      <p:sp>
        <p:nvSpPr>
          <p:cNvPr id="112" name="Google Shape;112;p14"/>
          <p:cNvSpPr/>
          <p:nvPr/>
        </p:nvSpPr>
        <p:spPr>
          <a:xfrm>
            <a:off x="160500" y="229350"/>
            <a:ext cx="7239000" cy="1178400"/>
          </a:xfrm>
          <a:prstGeom prst="rect">
            <a:avLst/>
          </a:prstGeom>
          <a:solidFill>
            <a:srgbClr val="FF9900"/>
          </a:solid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15" name="Google Shape;115;p14"/>
          <p:cNvPicPr preferRelativeResize="0"/>
          <p:nvPr/>
        </p:nvPicPr>
        <p:blipFill rotWithShape="1">
          <a:blip r:embed="rId6">
            <a:alphaModFix/>
          </a:blip>
          <a:srcRect/>
          <a:stretch/>
        </p:blipFill>
        <p:spPr>
          <a:xfrm>
            <a:off x="285275" y="578698"/>
            <a:ext cx="486619" cy="486619"/>
          </a:xfrm>
          <a:prstGeom prst="rect">
            <a:avLst/>
          </a:prstGeom>
          <a:noFill/>
          <a:ln>
            <a:noFill/>
          </a:ln>
        </p:spPr>
      </p:pic>
      <p:pic>
        <p:nvPicPr>
          <p:cNvPr id="117" name="Google Shape;117;p14"/>
          <p:cNvPicPr preferRelativeResize="0"/>
          <p:nvPr/>
        </p:nvPicPr>
        <p:blipFill>
          <a:blip r:embed="rId7">
            <a:alphaModFix/>
          </a:blip>
          <a:stretch>
            <a:fillRect/>
          </a:stretch>
        </p:blipFill>
        <p:spPr>
          <a:xfrm>
            <a:off x="6456600" y="10010676"/>
            <a:ext cx="942900" cy="330022"/>
          </a:xfrm>
          <a:prstGeom prst="rect">
            <a:avLst/>
          </a:prstGeom>
          <a:noFill/>
          <a:ln>
            <a:noFill/>
          </a:ln>
        </p:spPr>
      </p:pic>
      <p:sp>
        <p:nvSpPr>
          <p:cNvPr id="34" name="ZoneTexte 33">
            <a:extLst>
              <a:ext uri="{FF2B5EF4-FFF2-40B4-BE49-F238E27FC236}">
                <a16:creationId xmlns:a16="http://schemas.microsoft.com/office/drawing/2014/main" id="{07F20130-98E2-413E-AA95-CAF1AFA6B4FC}"/>
              </a:ext>
            </a:extLst>
          </p:cNvPr>
          <p:cNvSpPr txBox="1"/>
          <p:nvPr/>
        </p:nvSpPr>
        <p:spPr>
          <a:xfrm>
            <a:off x="492750" y="2527040"/>
            <a:ext cx="6631200" cy="1107996"/>
          </a:xfrm>
          <a:prstGeom prst="rect">
            <a:avLst/>
          </a:prstGeom>
          <a:noFill/>
        </p:spPr>
        <p:txBody>
          <a:bodyPr wrap="square" rtlCol="0">
            <a:spAutoFit/>
          </a:bodyPr>
          <a:lstStyle/>
          <a:p>
            <a:pPr marL="285750" indent="-285750">
              <a:buFont typeface="Arial" panose="020B0604020202020204" pitchFamily="34" charset="0"/>
              <a:buChar char="•"/>
            </a:pPr>
            <a:r>
              <a:rPr lang="fr-FR" sz="1100" dirty="0">
                <a:solidFill>
                  <a:schemeClr val="dk1"/>
                </a:solidFill>
                <a:latin typeface="Helvetica Neue"/>
              </a:rPr>
              <a:t>Dérouler les diapositives 31 - 35 pour présenter la loi des mailles et la loi des nœuds plus formellement que découvert précedemment dans le TP.</a:t>
            </a:r>
          </a:p>
          <a:p>
            <a:pPr marL="285750" indent="-285750">
              <a:buFont typeface="Arial" panose="020B0604020202020204" pitchFamily="34" charset="0"/>
              <a:buChar char="•"/>
            </a:pPr>
            <a:r>
              <a:rPr lang="fr-FR" sz="1100" dirty="0">
                <a:solidFill>
                  <a:schemeClr val="dk1"/>
                </a:solidFill>
                <a:latin typeface="Helvetica Neue"/>
              </a:rPr>
              <a:t>Se reposer à nouveau sur l’analogie de la montagne en imaginant une randonnée avec différents dénivelés.</a:t>
            </a:r>
          </a:p>
          <a:p>
            <a:pPr marL="285750" indent="-285750">
              <a:buFont typeface="Arial" panose="020B0604020202020204" pitchFamily="34" charset="0"/>
              <a:buChar char="•"/>
            </a:pPr>
            <a:r>
              <a:rPr lang="fr-FR" sz="1100" dirty="0">
                <a:solidFill>
                  <a:schemeClr val="dk1"/>
                </a:solidFill>
                <a:latin typeface="Helvetica Neue"/>
              </a:rPr>
              <a:t>Dans un second temps, à partir des montages réalisés avec les boites noires, nommer toutes les tensions et les courants et appliquer les lois des mailles et les loi des nœuds.</a:t>
            </a:r>
          </a:p>
        </p:txBody>
      </p:sp>
      <p:sp>
        <p:nvSpPr>
          <p:cNvPr id="49" name="Google Shape;77;p13">
            <a:extLst>
              <a:ext uri="{FF2B5EF4-FFF2-40B4-BE49-F238E27FC236}">
                <a16:creationId xmlns:a16="http://schemas.microsoft.com/office/drawing/2014/main" id="{5F018248-0DB7-466A-B669-D273AEBD3BBE}"/>
              </a:ext>
            </a:extLst>
          </p:cNvPr>
          <p:cNvSpPr txBox="1"/>
          <p:nvPr/>
        </p:nvSpPr>
        <p:spPr>
          <a:xfrm>
            <a:off x="848051" y="342575"/>
            <a:ext cx="6488700" cy="369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fr" sz="1200" b="1" dirty="0">
                <a:solidFill>
                  <a:srgbClr val="FFFFFF"/>
                </a:solidFill>
                <a:latin typeface="Helvetica Neue"/>
                <a:ea typeface="Helvetica Neue"/>
                <a:cs typeface="Helvetica Neue"/>
                <a:sym typeface="Helvetica Neue"/>
              </a:rPr>
              <a:t>MODULE TECHNIQUE – </a:t>
            </a:r>
            <a:r>
              <a:rPr lang="fr-FR" sz="1200" b="1" dirty="0">
                <a:solidFill>
                  <a:srgbClr val="FFFFFF"/>
                </a:solidFill>
                <a:latin typeface="Helvetica Neue"/>
                <a:ea typeface="Helvetica Neue"/>
                <a:cs typeface="Helvetica Neue"/>
                <a:sym typeface="Helvetica Neue"/>
              </a:rPr>
              <a:t>É</a:t>
            </a:r>
            <a:r>
              <a:rPr lang="fr" sz="1200" b="1" dirty="0">
                <a:solidFill>
                  <a:srgbClr val="FFFFFF"/>
                </a:solidFill>
                <a:latin typeface="Helvetica Neue"/>
                <a:ea typeface="Helvetica Neue"/>
                <a:cs typeface="Helvetica Neue"/>
                <a:sym typeface="Helvetica Neue"/>
              </a:rPr>
              <a:t>lectronique – Bases </a:t>
            </a:r>
            <a:r>
              <a:rPr lang="fr-FR" sz="1200" b="1" dirty="0">
                <a:solidFill>
                  <a:srgbClr val="FFFFFF"/>
                </a:solidFill>
                <a:latin typeface="Helvetica Neue"/>
                <a:ea typeface="Helvetica Neue"/>
                <a:cs typeface="Helvetica Neue"/>
                <a:sym typeface="Helvetica Neue"/>
              </a:rPr>
              <a:t>Électricité </a:t>
            </a:r>
            <a:endParaRPr sz="1200" b="1" i="0" u="none" strike="noStrike" cap="none" dirty="0">
              <a:solidFill>
                <a:srgbClr val="FFFFFF"/>
              </a:solidFill>
              <a:latin typeface="Helvetica Neue"/>
              <a:ea typeface="Helvetica Neue"/>
              <a:cs typeface="Helvetica Neue"/>
              <a:sym typeface="Helvetica Neue"/>
            </a:endParaRPr>
          </a:p>
        </p:txBody>
      </p:sp>
      <p:sp>
        <p:nvSpPr>
          <p:cNvPr id="50" name="Google Shape;80;p13">
            <a:extLst>
              <a:ext uri="{FF2B5EF4-FFF2-40B4-BE49-F238E27FC236}">
                <a16:creationId xmlns:a16="http://schemas.microsoft.com/office/drawing/2014/main" id="{9A27B574-7B75-4AE6-9F84-CDF5D83EF297}"/>
              </a:ext>
            </a:extLst>
          </p:cNvPr>
          <p:cNvSpPr txBox="1"/>
          <p:nvPr/>
        </p:nvSpPr>
        <p:spPr>
          <a:xfrm>
            <a:off x="826488" y="666775"/>
            <a:ext cx="55530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100" dirty="0">
                <a:solidFill>
                  <a:srgbClr val="FFFFFF"/>
                </a:solidFill>
                <a:latin typeface="Helvetica Neue"/>
                <a:ea typeface="Helvetica Neue"/>
                <a:cs typeface="Helvetica Neue"/>
                <a:sym typeface="Helvetica Neue"/>
              </a:rPr>
              <a:t>Compétences developées : 6, 7, 8, 10</a:t>
            </a:r>
            <a:endParaRPr sz="1100" dirty="0">
              <a:solidFill>
                <a:srgbClr val="FFFFFF"/>
              </a:solidFill>
              <a:latin typeface="Helvetica Neue"/>
              <a:ea typeface="Helvetica Neue"/>
              <a:cs typeface="Helvetica Neue"/>
              <a:sym typeface="Helvetica Neue"/>
            </a:endParaRPr>
          </a:p>
        </p:txBody>
      </p:sp>
      <p:grpSp>
        <p:nvGrpSpPr>
          <p:cNvPr id="29" name="Groupe 28">
            <a:extLst>
              <a:ext uri="{FF2B5EF4-FFF2-40B4-BE49-F238E27FC236}">
                <a16:creationId xmlns:a16="http://schemas.microsoft.com/office/drawing/2014/main" id="{604CB4E3-35D8-4F04-91A1-E1F7EF40AF0A}"/>
              </a:ext>
            </a:extLst>
          </p:cNvPr>
          <p:cNvGrpSpPr/>
          <p:nvPr/>
        </p:nvGrpSpPr>
        <p:grpSpPr>
          <a:xfrm>
            <a:off x="512300" y="3725037"/>
            <a:ext cx="2456776" cy="307801"/>
            <a:chOff x="519492" y="6811585"/>
            <a:chExt cx="2456776" cy="307801"/>
          </a:xfrm>
        </p:grpSpPr>
        <p:pic>
          <p:nvPicPr>
            <p:cNvPr id="30" name="Google Shape;101;p14">
              <a:extLst>
                <a:ext uri="{FF2B5EF4-FFF2-40B4-BE49-F238E27FC236}">
                  <a16:creationId xmlns:a16="http://schemas.microsoft.com/office/drawing/2014/main" id="{9D23152C-4265-4BF0-B4DB-CA6BB11369B3}"/>
                </a:ext>
              </a:extLst>
            </p:cNvPr>
            <p:cNvPicPr preferRelativeResize="0"/>
            <p:nvPr/>
          </p:nvPicPr>
          <p:blipFill>
            <a:blip r:embed="rId8">
              <a:alphaModFix/>
            </a:blip>
            <a:stretch>
              <a:fillRect/>
            </a:stretch>
          </p:blipFill>
          <p:spPr>
            <a:xfrm>
              <a:off x="519492" y="6811585"/>
              <a:ext cx="307800" cy="307800"/>
            </a:xfrm>
            <a:prstGeom prst="rect">
              <a:avLst/>
            </a:prstGeom>
            <a:noFill/>
            <a:ln>
              <a:noFill/>
            </a:ln>
          </p:spPr>
        </p:pic>
        <p:sp>
          <p:nvSpPr>
            <p:cNvPr id="31" name="Google Shape;102;p14">
              <a:extLst>
                <a:ext uri="{FF2B5EF4-FFF2-40B4-BE49-F238E27FC236}">
                  <a16:creationId xmlns:a16="http://schemas.microsoft.com/office/drawing/2014/main" id="{842829DF-0967-40A9-96BD-9FB43E683BBC}"/>
                </a:ext>
              </a:extLst>
            </p:cNvPr>
            <p:cNvSpPr txBox="1"/>
            <p:nvPr/>
          </p:nvSpPr>
          <p:spPr>
            <a:xfrm>
              <a:off x="779668" y="6811586"/>
              <a:ext cx="2196600" cy="307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800" dirty="0">
                  <a:latin typeface="Lexend Deca"/>
                  <a:ea typeface="Lexend Deca"/>
                  <a:cs typeface="Lexend Deca"/>
                  <a:sym typeface="Lexend Deca"/>
                </a:rPr>
                <a:t>Conseils pour l’animation de cette partie</a:t>
              </a:r>
              <a:endParaRPr sz="800" dirty="0">
                <a:latin typeface="Lexend Deca"/>
                <a:ea typeface="Lexend Deca"/>
                <a:cs typeface="Lexend Deca"/>
                <a:sym typeface="Lexend Deca"/>
              </a:endParaRPr>
            </a:p>
          </p:txBody>
        </p:sp>
      </p:grpSp>
      <p:sp>
        <p:nvSpPr>
          <p:cNvPr id="32" name="ZoneTexte 31">
            <a:extLst>
              <a:ext uri="{FF2B5EF4-FFF2-40B4-BE49-F238E27FC236}">
                <a16:creationId xmlns:a16="http://schemas.microsoft.com/office/drawing/2014/main" id="{10001B22-E2C7-4F00-B389-39C90ECDA37D}"/>
              </a:ext>
            </a:extLst>
          </p:cNvPr>
          <p:cNvSpPr txBox="1"/>
          <p:nvPr/>
        </p:nvSpPr>
        <p:spPr>
          <a:xfrm>
            <a:off x="607572" y="4104613"/>
            <a:ext cx="6344285" cy="630942"/>
          </a:xfrm>
          <a:prstGeom prst="rect">
            <a:avLst/>
          </a:prstGeom>
          <a:noFill/>
        </p:spPr>
        <p:txBody>
          <a:bodyPr wrap="square">
            <a:spAutoFit/>
          </a:bodyPr>
          <a:lstStyle/>
          <a:p>
            <a:r>
              <a:rPr lang="fr-FR" sz="700" dirty="0"/>
              <a:t>L’apparition ici d’une équation peux déstabiliser nombre d’apprenant.es. Ne pas hésiter à se reposer, pour la compréhension du phénomène, sur l’expérience précédente. Si le mot équation fait peur car rappel trop le cursus scolaire, rassurer les apprenant.es qu’il n’y a pas besoin d’être bon en math pour comprendre ce qu’il se passe. Une équation n’est « qu’une » égalité et l’on se sert des égalités tous les jours pour acheter du pain, des cartes </a:t>
            </a:r>
            <a:r>
              <a:rPr lang="fr-FR" sz="700" dirty="0" err="1"/>
              <a:t>pokémons</a:t>
            </a:r>
            <a:r>
              <a:rPr lang="fr-FR" sz="700" dirty="0"/>
              <a:t>, etc…. L’utilisation d’abstraction pour les noms des tensions au lieu de valeurs peux également dérouter, ne pas hésiter à utiliser des </a:t>
            </a:r>
            <a:r>
              <a:rPr lang="fr-FR" sz="700" dirty="0" err="1"/>
              <a:t>applicaitons</a:t>
            </a:r>
            <a:r>
              <a:rPr lang="fr-FR" sz="700" dirty="0"/>
              <a:t> numériques</a:t>
            </a:r>
          </a:p>
        </p:txBody>
      </p:sp>
      <p:sp>
        <p:nvSpPr>
          <p:cNvPr id="43" name="Google Shape;192;p17">
            <a:extLst>
              <a:ext uri="{FF2B5EF4-FFF2-40B4-BE49-F238E27FC236}">
                <a16:creationId xmlns:a16="http://schemas.microsoft.com/office/drawing/2014/main" id="{4422F14B-DEB4-4A86-8E0C-7B2778CF142F}"/>
              </a:ext>
            </a:extLst>
          </p:cNvPr>
          <p:cNvSpPr/>
          <p:nvPr/>
        </p:nvSpPr>
        <p:spPr>
          <a:xfrm>
            <a:off x="464400" y="5326219"/>
            <a:ext cx="6631200" cy="727166"/>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193;p17">
            <a:extLst>
              <a:ext uri="{FF2B5EF4-FFF2-40B4-BE49-F238E27FC236}">
                <a16:creationId xmlns:a16="http://schemas.microsoft.com/office/drawing/2014/main" id="{AE222CEA-B279-4DC3-9E48-BCC6F5869E0E}"/>
              </a:ext>
            </a:extLst>
          </p:cNvPr>
          <p:cNvSpPr txBox="1"/>
          <p:nvPr/>
        </p:nvSpPr>
        <p:spPr>
          <a:xfrm>
            <a:off x="407700" y="4956919"/>
            <a:ext cx="24120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b="1" dirty="0">
                <a:latin typeface="Lexend Deca"/>
                <a:ea typeface="Lexend Deca"/>
                <a:cs typeface="Lexend Deca"/>
                <a:sym typeface="Lexend Deca"/>
              </a:rPr>
              <a:t>SUPPORTS PÉDAGOGIQUES</a:t>
            </a:r>
            <a:endParaRPr sz="1200" b="1" dirty="0">
              <a:latin typeface="Lexend Deca"/>
              <a:ea typeface="Lexend Deca"/>
              <a:cs typeface="Lexend Deca"/>
              <a:sym typeface="Lexend Deca"/>
            </a:endParaRPr>
          </a:p>
        </p:txBody>
      </p:sp>
      <p:sp>
        <p:nvSpPr>
          <p:cNvPr id="45" name="Google Shape;194;p17">
            <a:extLst>
              <a:ext uri="{FF2B5EF4-FFF2-40B4-BE49-F238E27FC236}">
                <a16:creationId xmlns:a16="http://schemas.microsoft.com/office/drawing/2014/main" id="{68B9EF0E-8FEC-48E2-B70F-97D63928C08C}"/>
              </a:ext>
            </a:extLst>
          </p:cNvPr>
          <p:cNvSpPr txBox="1"/>
          <p:nvPr/>
        </p:nvSpPr>
        <p:spPr>
          <a:xfrm>
            <a:off x="600213" y="5341014"/>
            <a:ext cx="6343800" cy="800189"/>
          </a:xfrm>
          <a:prstGeom prst="rect">
            <a:avLst/>
          </a:prstGeom>
          <a:noFill/>
          <a:ln>
            <a:noFill/>
          </a:ln>
        </p:spPr>
        <p:txBody>
          <a:bodyPr spcFirstLastPara="1" wrap="square" lIns="91425" tIns="91425" rIns="91425" bIns="91425" anchor="t" anchorCtr="0">
            <a:spAutoFit/>
          </a:bodyPr>
          <a:lstStyle/>
          <a:p>
            <a:pPr marL="457200" lvl="0" indent="-298450" algn="l" rtl="0">
              <a:spcBef>
                <a:spcPts val="0"/>
              </a:spcBef>
              <a:spcAft>
                <a:spcPts val="0"/>
              </a:spcAft>
              <a:buSzPts val="1100"/>
              <a:buFont typeface="Lexend Deca"/>
              <a:buChar char="●"/>
            </a:pPr>
            <a:r>
              <a:rPr lang="fr" sz="1000" dirty="0">
                <a:latin typeface="Lexend Deca"/>
                <a:ea typeface="Lexend Deca"/>
                <a:cs typeface="Lexend Deca"/>
                <a:sym typeface="Lexend Deca"/>
                <a:hlinkClick r:id="rId9"/>
              </a:rPr>
              <a:t>Les bases de l’électroniques,pptx</a:t>
            </a:r>
            <a:br>
              <a:rPr lang="fr" sz="1000" dirty="0">
                <a:latin typeface="Lexend Deca"/>
                <a:ea typeface="Lexend Deca"/>
                <a:cs typeface="Lexend Deca"/>
                <a:sym typeface="Lexend Deca"/>
              </a:rPr>
            </a:br>
            <a:r>
              <a:rPr lang="fr" sz="1000" dirty="0">
                <a:latin typeface="Lexend Deca"/>
                <a:ea typeface="Lexend Deca"/>
                <a:cs typeface="Lexend Deca"/>
                <a:sym typeface="Lexend Deca"/>
              </a:rPr>
              <a:t>Ce support a été conçu pour PowerPoint et contient de nombreuses animations qui malheuresement ne fonctionne pas avec d’autres liseuses de diapos.</a:t>
            </a:r>
            <a:br>
              <a:rPr lang="fr" sz="1000" dirty="0">
                <a:latin typeface="Lexend Deca"/>
                <a:ea typeface="Lexend Deca"/>
                <a:cs typeface="Lexend Deca"/>
                <a:sym typeface="Lexend Deca"/>
              </a:rPr>
            </a:br>
            <a:endParaRPr lang="fr" sz="1000" dirty="0">
              <a:latin typeface="Lexend Deca"/>
              <a:ea typeface="Lexend Deca"/>
              <a:cs typeface="Lexend Deca"/>
              <a:sym typeface="Lexend Deca"/>
            </a:endParaRPr>
          </a:p>
        </p:txBody>
      </p:sp>
      <p:sp>
        <p:nvSpPr>
          <p:cNvPr id="46" name="Google Shape;195;p17">
            <a:extLst>
              <a:ext uri="{FF2B5EF4-FFF2-40B4-BE49-F238E27FC236}">
                <a16:creationId xmlns:a16="http://schemas.microsoft.com/office/drawing/2014/main" id="{A408FA78-533B-47AC-881F-4DB42CED3B9C}"/>
              </a:ext>
            </a:extLst>
          </p:cNvPr>
          <p:cNvSpPr/>
          <p:nvPr/>
        </p:nvSpPr>
        <p:spPr>
          <a:xfrm>
            <a:off x="482513" y="6435499"/>
            <a:ext cx="6631200" cy="1687421"/>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196;p17">
            <a:extLst>
              <a:ext uri="{FF2B5EF4-FFF2-40B4-BE49-F238E27FC236}">
                <a16:creationId xmlns:a16="http://schemas.microsoft.com/office/drawing/2014/main" id="{DF92EAFE-1E6A-4E86-9523-6E3A4500DE1E}"/>
              </a:ext>
            </a:extLst>
          </p:cNvPr>
          <p:cNvSpPr txBox="1"/>
          <p:nvPr/>
        </p:nvSpPr>
        <p:spPr>
          <a:xfrm>
            <a:off x="446288" y="6066200"/>
            <a:ext cx="24120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sz="1200" b="1" dirty="0">
                <a:latin typeface="Lexend Deca"/>
                <a:ea typeface="Lexend Deca"/>
                <a:cs typeface="Lexend Deca"/>
                <a:sym typeface="Lexend Deca"/>
              </a:rPr>
              <a:t>CONSEILS D’ANIMATION</a:t>
            </a:r>
            <a:endParaRPr sz="1200" b="1" dirty="0">
              <a:latin typeface="Lexend Deca"/>
              <a:ea typeface="Lexend Deca"/>
              <a:cs typeface="Lexend Deca"/>
              <a:sym typeface="Lexend Deca"/>
            </a:endParaRPr>
          </a:p>
        </p:txBody>
      </p:sp>
      <p:sp>
        <p:nvSpPr>
          <p:cNvPr id="48" name="Google Shape;197;p17">
            <a:extLst>
              <a:ext uri="{FF2B5EF4-FFF2-40B4-BE49-F238E27FC236}">
                <a16:creationId xmlns:a16="http://schemas.microsoft.com/office/drawing/2014/main" id="{B61FE8E6-7478-4C7C-93D2-BE43B567EAB5}"/>
              </a:ext>
            </a:extLst>
          </p:cNvPr>
          <p:cNvSpPr txBox="1"/>
          <p:nvPr/>
        </p:nvSpPr>
        <p:spPr>
          <a:xfrm>
            <a:off x="618338" y="6661700"/>
            <a:ext cx="6343800" cy="1334951"/>
          </a:xfrm>
          <a:prstGeom prst="rect">
            <a:avLst/>
          </a:prstGeom>
          <a:noFill/>
          <a:ln>
            <a:noFill/>
          </a:ln>
        </p:spPr>
        <p:txBody>
          <a:bodyPr spcFirstLastPara="1" wrap="square" lIns="91425" tIns="91425" rIns="91425" bIns="91425" anchor="t" anchorCtr="0">
            <a:spAutoFit/>
          </a:bodyPr>
          <a:lstStyle/>
          <a:p>
            <a:pPr marL="457200" lvl="0" indent="-298450" algn="l" rtl="0">
              <a:lnSpc>
                <a:spcPct val="115000"/>
              </a:lnSpc>
              <a:spcBef>
                <a:spcPts val="0"/>
              </a:spcBef>
              <a:spcAft>
                <a:spcPts val="0"/>
              </a:spcAft>
              <a:buClr>
                <a:schemeClr val="dk1"/>
              </a:buClr>
              <a:buSzPts val="1100"/>
              <a:buFont typeface="Lexend Deca"/>
              <a:buChar char="●"/>
            </a:pPr>
            <a:r>
              <a:rPr lang="fr" sz="1300" dirty="0">
                <a:solidFill>
                  <a:schemeClr val="dk1"/>
                </a:solidFill>
                <a:latin typeface="Helvetica Neue"/>
                <a:ea typeface="Helvetica Neue"/>
                <a:cs typeface="Helvetica Neue"/>
                <a:sym typeface="Helvetica Neue"/>
              </a:rPr>
              <a:t>L’idée de cette première partie un peu théorique est de comprendre les notions de courant et de tension et de découvrir les premiers appareils de mesure. Contenant de la théorie cette partie doit être déroulé lentement en s’assurant à outrance de la compréhension de chacun, chacune afin d’avoir un socle de connaissances communes.</a:t>
            </a:r>
            <a:endParaRPr sz="1100" dirty="0">
              <a:solidFill>
                <a:schemeClr val="dk1"/>
              </a:solidFill>
              <a:latin typeface="Lexend Deca"/>
              <a:ea typeface="Lexend Deca"/>
              <a:cs typeface="Lexend Deca"/>
              <a:sym typeface="Lexend Deca"/>
            </a:endParaRPr>
          </a:p>
        </p:txBody>
      </p:sp>
      <p:sp>
        <p:nvSpPr>
          <p:cNvPr id="51" name="Google Shape;203;p17">
            <a:extLst>
              <a:ext uri="{FF2B5EF4-FFF2-40B4-BE49-F238E27FC236}">
                <a16:creationId xmlns:a16="http://schemas.microsoft.com/office/drawing/2014/main" id="{A5C11BC6-F215-4135-B976-2B59C1A2809E}"/>
              </a:ext>
            </a:extLst>
          </p:cNvPr>
          <p:cNvSpPr/>
          <p:nvPr/>
        </p:nvSpPr>
        <p:spPr>
          <a:xfrm>
            <a:off x="456525" y="8964995"/>
            <a:ext cx="6631200" cy="658706"/>
          </a:xfrm>
          <a:prstGeom prst="rect">
            <a:avLst/>
          </a:prstGeom>
          <a:noFill/>
          <a:ln w="19050" cap="flat" cmpd="sng">
            <a:solidFill>
              <a:srgbClr val="FF99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 name="Google Shape;204;p17">
            <a:extLst>
              <a:ext uri="{FF2B5EF4-FFF2-40B4-BE49-F238E27FC236}">
                <a16:creationId xmlns:a16="http://schemas.microsoft.com/office/drawing/2014/main" id="{652AA3DA-905C-4997-8A4E-DC910C510C42}"/>
              </a:ext>
            </a:extLst>
          </p:cNvPr>
          <p:cNvSpPr txBox="1"/>
          <p:nvPr/>
        </p:nvSpPr>
        <p:spPr>
          <a:xfrm>
            <a:off x="2448363" y="8964994"/>
            <a:ext cx="26475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fr" b="1" dirty="0">
                <a:latin typeface="Helvetica Neue"/>
                <a:ea typeface="Helvetica Neue"/>
                <a:cs typeface="Helvetica Neue"/>
                <a:sym typeface="Helvetica Neue"/>
              </a:rPr>
              <a:t>Atelier conçu et rédigé par : </a:t>
            </a:r>
            <a:endParaRPr b="1" dirty="0">
              <a:latin typeface="Helvetica Neue"/>
              <a:ea typeface="Helvetica Neue"/>
              <a:cs typeface="Helvetica Neue"/>
              <a:sym typeface="Helvetica Neue"/>
            </a:endParaRPr>
          </a:p>
        </p:txBody>
      </p:sp>
      <p:sp>
        <p:nvSpPr>
          <p:cNvPr id="53" name="Google Shape;205;p17">
            <a:extLst>
              <a:ext uri="{FF2B5EF4-FFF2-40B4-BE49-F238E27FC236}">
                <a16:creationId xmlns:a16="http://schemas.microsoft.com/office/drawing/2014/main" id="{72E94B1A-D0C5-4894-B3F8-E4350BE54C39}"/>
              </a:ext>
            </a:extLst>
          </p:cNvPr>
          <p:cNvSpPr txBox="1"/>
          <p:nvPr/>
        </p:nvSpPr>
        <p:spPr>
          <a:xfrm>
            <a:off x="3063213" y="9223500"/>
            <a:ext cx="14178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fr" dirty="0">
                <a:latin typeface="Helvetica Neue"/>
                <a:ea typeface="Helvetica Neue"/>
                <a:cs typeface="Helvetica Neue"/>
                <a:sym typeface="Helvetica Neue"/>
              </a:rPr>
              <a:t>Théo Hyvon</a:t>
            </a:r>
            <a:endParaRPr dirty="0">
              <a:solidFill>
                <a:srgbClr val="000000"/>
              </a:solidFill>
              <a:latin typeface="Helvetica Neue"/>
              <a:ea typeface="Helvetica Neue"/>
              <a:cs typeface="Helvetica Neue"/>
              <a:sym typeface="Helvetica Neue"/>
            </a:endParaRPr>
          </a:p>
        </p:txBody>
      </p:sp>
    </p:spTree>
    <p:extLst>
      <p:ext uri="{BB962C8B-B14F-4D97-AF65-F5344CB8AC3E}">
        <p14:creationId xmlns:p14="http://schemas.microsoft.com/office/powerpoint/2010/main" val="3885825237"/>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1004</TotalTime>
  <Words>1527</Words>
  <Application>Microsoft Office PowerPoint</Application>
  <PresentationFormat>Personnalisé</PresentationFormat>
  <Paragraphs>91</Paragraphs>
  <Slides>4</Slides>
  <Notes>4</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4</vt:i4>
      </vt:variant>
    </vt:vector>
  </HeadingPairs>
  <TitlesOfParts>
    <vt:vector size="8" baseType="lpstr">
      <vt:lpstr>Lexend Deca</vt:lpstr>
      <vt:lpstr>Helvetica Neue</vt:lpstr>
      <vt:lpstr>Arial</vt:lpstr>
      <vt:lpstr>Simple Light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TooT</dc:creator>
  <cp:lastModifiedBy>TooT</cp:lastModifiedBy>
  <cp:revision>25</cp:revision>
  <dcterms:modified xsi:type="dcterms:W3CDTF">2024-03-20T10:03:50Z</dcterms:modified>
</cp:coreProperties>
</file>