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5"/>
  </p:notesMasterIdLst>
  <p:sldIdLst>
    <p:sldId id="256" r:id="rId2"/>
    <p:sldId id="257" r:id="rId3"/>
    <p:sldId id="261" r:id="rId4"/>
  </p:sldIdLst>
  <p:sldSz cx="7559675" cy="10439400"/>
  <p:notesSz cx="6858000" cy="9144000"/>
  <p:embeddedFontLst>
    <p:embeddedFont>
      <p:font typeface="Helvetica Neue" panose="020B0604020202020204" charset="0"/>
      <p:regular r:id="rId6"/>
      <p:bold r:id="rId7"/>
      <p:italic r:id="rId8"/>
      <p:boldItalic r:id="rId9"/>
    </p:embeddedFont>
    <p:embeddedFont>
      <p:font typeface="Lexend Deca" panose="020B0604020202020204" charset="0"/>
      <p:regular r:id="rId10"/>
      <p:bold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25" d="100"/>
          <a:sy n="125" d="100"/>
        </p:scale>
        <p:origin x="1818" y="12"/>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font" Target="fonts/font2.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5" Type="http://schemas.openxmlformats.org/officeDocument/2006/relationships/notesMaster" Target="notesMasters/notesMaster1.xml"/><Relationship Id="rId15" Type="http://schemas.openxmlformats.org/officeDocument/2006/relationships/tableStyles" Target="tableStyles.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3h</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 à Confirmé.e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Fonctions principales</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Niveau</a:t>
            </a:r>
            <a:endParaRPr sz="1200" dirty="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100" dirty="0">
                <a:solidFill>
                  <a:schemeClr val="dk1"/>
                </a:solidFill>
                <a:latin typeface="Helvetica Neue"/>
                <a:sym typeface="Helvetica Neue"/>
              </a:rPr>
              <a:t>L'objectif de ces ateliers est de confronter les apprenant.es à différents cas de pannes et situations de tests et de réparations.</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objets en pannes</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Fiche de suivi d’un appareil à réparer</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Outillage de démontage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Outillage de test et de mesures</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Multimètres</a:t>
            </a: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Session </a:t>
            </a:r>
            <a:r>
              <a:rPr lang="fr-FR" sz="1200" b="1" dirty="0">
                <a:solidFill>
                  <a:srgbClr val="FFFFFF"/>
                </a:solidFill>
                <a:latin typeface="Helvetica Neue"/>
                <a:ea typeface="Helvetica Neue"/>
                <a:cs typeface="Helvetica Neue"/>
                <a:sym typeface="Helvetica Neue"/>
              </a:rPr>
              <a:t>réparation </a:t>
            </a:r>
            <a:endParaRPr sz="1200" b="1" i="0" u="none" strike="noStrike" cap="none" dirty="0">
              <a:solidFill>
                <a:srgbClr val="FFFFFF"/>
              </a:solidFill>
              <a:latin typeface="Helvetica Neue"/>
              <a:ea typeface="Helvetica Neue"/>
              <a:cs typeface="Helvetica Neue"/>
              <a:sym typeface="Helvetica Neue"/>
            </a:endParaRPr>
          </a:p>
        </p:txBody>
      </p:sp>
      <p:sp>
        <p:nvSpPr>
          <p:cNvPr id="31" name="Google Shape;80;p13">
            <a:extLst>
              <a:ext uri="{FF2B5EF4-FFF2-40B4-BE49-F238E27FC236}">
                <a16:creationId xmlns:a16="http://schemas.microsoft.com/office/drawing/2014/main" id="{B512C4F3-E5E9-4A69-AE55-92C2F1826264}"/>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17, 20, 21, 22, 25 , 26</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399" y="2455624"/>
            <a:ext cx="6803175" cy="265101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6193124"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Préparer la réparation</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473650" y="2045110"/>
            <a:ext cx="271651" cy="271651"/>
          </a:xfrm>
          <a:prstGeom prst="rect">
            <a:avLst/>
          </a:prstGeom>
          <a:noFill/>
          <a:ln>
            <a:noFill/>
          </a:ln>
        </p:spPr>
      </p:pic>
      <p:sp>
        <p:nvSpPr>
          <p:cNvPr id="91" name="Google Shape;91;p14"/>
          <p:cNvSpPr txBox="1"/>
          <p:nvPr/>
        </p:nvSpPr>
        <p:spPr>
          <a:xfrm>
            <a:off x="2697450" y="2027035"/>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3h</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643375" y="2045110"/>
            <a:ext cx="271651" cy="271651"/>
          </a:xfrm>
          <a:prstGeom prst="rect">
            <a:avLst/>
          </a:prstGeom>
          <a:noFill/>
          <a:ln>
            <a:noFill/>
          </a:ln>
        </p:spPr>
      </p:pic>
      <p:sp>
        <p:nvSpPr>
          <p:cNvPr id="93" name="Google Shape;93;p14"/>
          <p:cNvSpPr txBox="1"/>
          <p:nvPr/>
        </p:nvSpPr>
        <p:spPr>
          <a:xfrm>
            <a:off x="3915025" y="202703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6">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7">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4" y="2455250"/>
            <a:ext cx="6717775" cy="1615827"/>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Former des binômes et leur faire choisir un ou plusieurs objets à réparer</a:t>
            </a:r>
          </a:p>
          <a:p>
            <a:pPr marL="285750" indent="-285750">
              <a:buFont typeface="Arial" panose="020B0604020202020204" pitchFamily="34" charset="0"/>
              <a:buChar char="•"/>
            </a:pPr>
            <a:r>
              <a:rPr lang="fr-FR" sz="1100" dirty="0">
                <a:solidFill>
                  <a:schemeClr val="dk1"/>
                </a:solidFill>
                <a:latin typeface="Helvetica Neue"/>
              </a:rPr>
              <a:t>Leur faire remplir systématiquement un fiche de suivi de l’objet et leur faire noter leurs observations sur ce documents tout au long de la réparation, tout au long de l’étude de la panne et de la réparation voici une liste d’actions que les apprenant.es peuvent réaliser :</a:t>
            </a:r>
          </a:p>
          <a:p>
            <a:pPr marL="285750" indent="-285750">
              <a:buFont typeface="Arial" panose="020B0604020202020204" pitchFamily="34" charset="0"/>
              <a:buChar char="•"/>
            </a:pPr>
            <a:r>
              <a:rPr lang="fr-FR" sz="1100" dirty="0">
                <a:solidFill>
                  <a:schemeClr val="dk1"/>
                </a:solidFill>
                <a:latin typeface="Helvetica Neue"/>
              </a:rPr>
              <a:t>Leur faire dessiner le schéma fonctionnel avant de passer à la suite</a:t>
            </a:r>
          </a:p>
          <a:p>
            <a:pPr marL="285750" indent="-285750">
              <a:buFont typeface="Arial" panose="020B0604020202020204" pitchFamily="34" charset="0"/>
              <a:buChar char="•"/>
            </a:pPr>
            <a:r>
              <a:rPr lang="fr-FR" sz="1100" dirty="0">
                <a:solidFill>
                  <a:schemeClr val="dk1"/>
                </a:solidFill>
                <a:latin typeface="Helvetica Neue"/>
              </a:rPr>
              <a:t>Leur faire tester l’appareil</a:t>
            </a:r>
          </a:p>
          <a:p>
            <a:pPr marL="285750" indent="-285750">
              <a:buFont typeface="Arial" panose="020B0604020202020204" pitchFamily="34" charset="0"/>
              <a:buChar char="•"/>
            </a:pPr>
            <a:r>
              <a:rPr lang="fr-FR" sz="1100" dirty="0">
                <a:solidFill>
                  <a:schemeClr val="dk1"/>
                </a:solidFill>
                <a:latin typeface="Helvetica Neue"/>
              </a:rPr>
              <a:t>Identifier la panne et sa répétabilité</a:t>
            </a:r>
          </a:p>
          <a:p>
            <a:pPr marL="285750" indent="-285750">
              <a:buFont typeface="Arial" panose="020B0604020202020204" pitchFamily="34" charset="0"/>
              <a:buChar char="•"/>
            </a:pPr>
            <a:r>
              <a:rPr lang="fr-FR" sz="1100" dirty="0">
                <a:solidFill>
                  <a:schemeClr val="dk1"/>
                </a:solidFill>
                <a:latin typeface="Helvetica Neue"/>
              </a:rPr>
              <a:t>Proposer une ou plusieurs options de réparation ou remplacement de pièces</a:t>
            </a:r>
          </a:p>
          <a:p>
            <a:pPr marL="285750" indent="-285750">
              <a:buFont typeface="Arial" panose="020B0604020202020204" pitchFamily="34" charset="0"/>
              <a:buChar char="•"/>
            </a:pPr>
            <a:r>
              <a:rPr lang="fr-FR" sz="1100" dirty="0">
                <a:solidFill>
                  <a:schemeClr val="dk1"/>
                </a:solidFill>
                <a:latin typeface="Helvetica Neue"/>
              </a:rPr>
              <a:t>Se renseigner sur le prix initial de l’objet et le prix d’un appareil éventuel de remplacement neuf</a:t>
            </a:r>
          </a:p>
        </p:txBody>
      </p:sp>
      <p:sp>
        <p:nvSpPr>
          <p:cNvPr id="41" name="Google Shape;80;p13">
            <a:extLst>
              <a:ext uri="{FF2B5EF4-FFF2-40B4-BE49-F238E27FC236}">
                <a16:creationId xmlns:a16="http://schemas.microsoft.com/office/drawing/2014/main" id="{D8B71064-BDB9-4CE5-AA82-58971BF4B8CD}"/>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18, 19, 21, 23</a:t>
            </a:r>
            <a:endParaRPr sz="1100" dirty="0">
              <a:solidFill>
                <a:srgbClr val="FFFFFF"/>
              </a:solidFill>
              <a:latin typeface="Helvetica Neue"/>
              <a:ea typeface="Helvetica Neue"/>
              <a:cs typeface="Helvetica Neue"/>
              <a:sym typeface="Helvetica Neue"/>
            </a:endParaRPr>
          </a:p>
        </p:txBody>
      </p:sp>
      <p:sp>
        <p:nvSpPr>
          <p:cNvPr id="43" name="Google Shape;77;p13">
            <a:extLst>
              <a:ext uri="{FF2B5EF4-FFF2-40B4-BE49-F238E27FC236}">
                <a16:creationId xmlns:a16="http://schemas.microsoft.com/office/drawing/2014/main" id="{880763E2-3040-4905-830D-E74A2003CB0F}"/>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Session </a:t>
            </a:r>
            <a:r>
              <a:rPr lang="fr-FR" sz="1200" b="1" dirty="0">
                <a:solidFill>
                  <a:srgbClr val="FFFFFF"/>
                </a:solidFill>
                <a:latin typeface="Helvetica Neue"/>
                <a:ea typeface="Helvetica Neue"/>
                <a:cs typeface="Helvetica Neue"/>
                <a:sym typeface="Helvetica Neue"/>
              </a:rPr>
              <a:t>réparation </a:t>
            </a:r>
            <a:endParaRPr sz="1200" b="1" i="0" u="none" strike="noStrike" cap="none" dirty="0">
              <a:solidFill>
                <a:srgbClr val="FFFFFF"/>
              </a:solidFill>
              <a:latin typeface="Helvetica Neue"/>
              <a:ea typeface="Helvetica Neue"/>
              <a:cs typeface="Helvetica Neue"/>
              <a:sym typeface="Helvetica Neue"/>
            </a:endParaRPr>
          </a:p>
        </p:txBody>
      </p:sp>
      <p:sp>
        <p:nvSpPr>
          <p:cNvPr id="25" name="Google Shape;87;p14">
            <a:extLst>
              <a:ext uri="{FF2B5EF4-FFF2-40B4-BE49-F238E27FC236}">
                <a16:creationId xmlns:a16="http://schemas.microsoft.com/office/drawing/2014/main" id="{9C055A51-C23C-4E71-8DFA-EF6156A3B61B}"/>
              </a:ext>
            </a:extLst>
          </p:cNvPr>
          <p:cNvSpPr txBox="1"/>
          <p:nvPr/>
        </p:nvSpPr>
        <p:spPr>
          <a:xfrm>
            <a:off x="407700" y="5245123"/>
            <a:ext cx="6193124"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Le grand bain</a:t>
            </a:r>
            <a:endParaRPr sz="1200" b="1" dirty="0">
              <a:latin typeface="Lexend Deca"/>
              <a:ea typeface="Lexend Deca"/>
              <a:cs typeface="Lexend Deca"/>
              <a:sym typeface="Lexend Deca"/>
            </a:endParaRPr>
          </a:p>
        </p:txBody>
      </p:sp>
      <p:pic>
        <p:nvPicPr>
          <p:cNvPr id="26" name="Google Shape;88;p14">
            <a:extLst>
              <a:ext uri="{FF2B5EF4-FFF2-40B4-BE49-F238E27FC236}">
                <a16:creationId xmlns:a16="http://schemas.microsoft.com/office/drawing/2014/main" id="{36D4A99B-8F55-4601-9F8C-69827882D1A3}"/>
              </a:ext>
            </a:extLst>
          </p:cNvPr>
          <p:cNvPicPr preferRelativeResize="0"/>
          <p:nvPr/>
        </p:nvPicPr>
        <p:blipFill>
          <a:blip r:embed="rId3">
            <a:alphaModFix/>
          </a:blip>
          <a:stretch>
            <a:fillRect/>
          </a:stretch>
        </p:blipFill>
        <p:spPr>
          <a:xfrm>
            <a:off x="464400" y="5614423"/>
            <a:ext cx="271651" cy="271651"/>
          </a:xfrm>
          <a:prstGeom prst="rect">
            <a:avLst/>
          </a:prstGeom>
          <a:noFill/>
          <a:ln>
            <a:noFill/>
          </a:ln>
        </p:spPr>
      </p:pic>
      <p:sp>
        <p:nvSpPr>
          <p:cNvPr id="27" name="Google Shape;89;p14">
            <a:extLst>
              <a:ext uri="{FF2B5EF4-FFF2-40B4-BE49-F238E27FC236}">
                <a16:creationId xmlns:a16="http://schemas.microsoft.com/office/drawing/2014/main" id="{9E99CC7D-A096-47B2-83BE-15D35E6D88F3}"/>
              </a:ext>
            </a:extLst>
          </p:cNvPr>
          <p:cNvSpPr txBox="1"/>
          <p:nvPr/>
        </p:nvSpPr>
        <p:spPr>
          <a:xfrm>
            <a:off x="751800" y="5596348"/>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28" name="Google Shape;90;p14">
            <a:extLst>
              <a:ext uri="{FF2B5EF4-FFF2-40B4-BE49-F238E27FC236}">
                <a16:creationId xmlns:a16="http://schemas.microsoft.com/office/drawing/2014/main" id="{FF9E01E6-AD61-45FD-BEB1-AF460C55F477}"/>
              </a:ext>
            </a:extLst>
          </p:cNvPr>
          <p:cNvPicPr preferRelativeResize="0"/>
          <p:nvPr/>
        </p:nvPicPr>
        <p:blipFill>
          <a:blip r:embed="rId4">
            <a:alphaModFix/>
          </a:blip>
          <a:stretch>
            <a:fillRect/>
          </a:stretch>
        </p:blipFill>
        <p:spPr>
          <a:xfrm>
            <a:off x="2473650" y="5591158"/>
            <a:ext cx="271651" cy="271651"/>
          </a:xfrm>
          <a:prstGeom prst="rect">
            <a:avLst/>
          </a:prstGeom>
          <a:noFill/>
          <a:ln>
            <a:noFill/>
          </a:ln>
        </p:spPr>
      </p:pic>
      <p:sp>
        <p:nvSpPr>
          <p:cNvPr id="29" name="Google Shape;91;p14">
            <a:extLst>
              <a:ext uri="{FF2B5EF4-FFF2-40B4-BE49-F238E27FC236}">
                <a16:creationId xmlns:a16="http://schemas.microsoft.com/office/drawing/2014/main" id="{523A0CBF-2FB0-4B15-8ABA-F7FEB40EE066}"/>
              </a:ext>
            </a:extLst>
          </p:cNvPr>
          <p:cNvSpPr txBox="1"/>
          <p:nvPr/>
        </p:nvSpPr>
        <p:spPr>
          <a:xfrm>
            <a:off x="2697450" y="5573083"/>
            <a:ext cx="753000" cy="30774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3h</a:t>
            </a:r>
            <a:endParaRPr sz="800" dirty="0">
              <a:latin typeface="Lexend Deca"/>
              <a:ea typeface="Lexend Deca"/>
              <a:cs typeface="Lexend Deca"/>
              <a:sym typeface="Lexend Deca"/>
            </a:endParaRPr>
          </a:p>
        </p:txBody>
      </p:sp>
      <p:pic>
        <p:nvPicPr>
          <p:cNvPr id="30" name="Google Shape;92;p14">
            <a:extLst>
              <a:ext uri="{FF2B5EF4-FFF2-40B4-BE49-F238E27FC236}">
                <a16:creationId xmlns:a16="http://schemas.microsoft.com/office/drawing/2014/main" id="{406DC8A8-398D-47EA-9006-05BD522755BA}"/>
              </a:ext>
            </a:extLst>
          </p:cNvPr>
          <p:cNvPicPr preferRelativeResize="0"/>
          <p:nvPr/>
        </p:nvPicPr>
        <p:blipFill>
          <a:blip r:embed="rId5">
            <a:alphaModFix/>
          </a:blip>
          <a:stretch>
            <a:fillRect/>
          </a:stretch>
        </p:blipFill>
        <p:spPr>
          <a:xfrm>
            <a:off x="3643375" y="5591158"/>
            <a:ext cx="271651" cy="271651"/>
          </a:xfrm>
          <a:prstGeom prst="rect">
            <a:avLst/>
          </a:prstGeom>
          <a:noFill/>
          <a:ln>
            <a:noFill/>
          </a:ln>
        </p:spPr>
      </p:pic>
      <p:sp>
        <p:nvSpPr>
          <p:cNvPr id="31" name="Google Shape;93;p14">
            <a:extLst>
              <a:ext uri="{FF2B5EF4-FFF2-40B4-BE49-F238E27FC236}">
                <a16:creationId xmlns:a16="http://schemas.microsoft.com/office/drawing/2014/main" id="{09D8E8E2-7A31-47AB-B1D4-4D55D6A84F87}"/>
              </a:ext>
            </a:extLst>
          </p:cNvPr>
          <p:cNvSpPr txBox="1"/>
          <p:nvPr/>
        </p:nvSpPr>
        <p:spPr>
          <a:xfrm>
            <a:off x="3915025" y="5573083"/>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32" name="ZoneTexte 31">
            <a:extLst>
              <a:ext uri="{FF2B5EF4-FFF2-40B4-BE49-F238E27FC236}">
                <a16:creationId xmlns:a16="http://schemas.microsoft.com/office/drawing/2014/main" id="{2723D398-02FB-4CC8-ABAA-1C272EA013A6}"/>
              </a:ext>
            </a:extLst>
          </p:cNvPr>
          <p:cNvSpPr txBox="1"/>
          <p:nvPr/>
        </p:nvSpPr>
        <p:spPr>
          <a:xfrm>
            <a:off x="464074" y="6001298"/>
            <a:ext cx="6717775" cy="1446550"/>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 </a:t>
            </a:r>
            <a:r>
              <a:rPr lang="fr-FR" sz="1100" b="1" dirty="0">
                <a:solidFill>
                  <a:schemeClr val="dk1"/>
                </a:solidFill>
                <a:latin typeface="Helvetica Neue"/>
              </a:rPr>
              <a:t>HORS TENSION </a:t>
            </a:r>
            <a:r>
              <a:rPr lang="fr-FR" sz="1100" dirty="0">
                <a:solidFill>
                  <a:schemeClr val="dk1"/>
                </a:solidFill>
                <a:latin typeface="Helvetica Neue"/>
              </a:rPr>
              <a:t>⚠ Démonter et DOCUMENTER le démontage l‘objet et utiliser le synoptique de réparation </a:t>
            </a:r>
            <a:r>
              <a:rPr lang="fr-FR" sz="1100" dirty="0" err="1">
                <a:solidFill>
                  <a:schemeClr val="dk1"/>
                </a:solidFill>
                <a:latin typeface="Helvetica Neue"/>
              </a:rPr>
              <a:t>RepairHelp</a:t>
            </a:r>
            <a:endParaRPr lang="fr-FR" sz="1100" dirty="0">
              <a:solidFill>
                <a:schemeClr val="dk1"/>
              </a:solidFill>
              <a:latin typeface="Helvetica Neue"/>
            </a:endParaRPr>
          </a:p>
          <a:p>
            <a:pPr marL="285750" indent="-285750">
              <a:buFont typeface="Arial" panose="020B0604020202020204" pitchFamily="34" charset="0"/>
              <a:buChar char="•"/>
            </a:pPr>
            <a:r>
              <a:rPr lang="fr-FR" sz="1100" b="1" dirty="0">
                <a:solidFill>
                  <a:schemeClr val="dk1"/>
                </a:solidFill>
                <a:latin typeface="Helvetica Neue"/>
              </a:rPr>
              <a:t>Réaliser une étude de risques mécaniques et électriques et appliquer des méthodes de prévention ou de suppression des risques</a:t>
            </a:r>
          </a:p>
          <a:p>
            <a:pPr marL="285750" indent="-285750">
              <a:buFont typeface="Arial" panose="020B0604020202020204" pitchFamily="34" charset="0"/>
              <a:buChar char="•"/>
            </a:pPr>
            <a:r>
              <a:rPr lang="fr-FR" sz="1100" dirty="0">
                <a:solidFill>
                  <a:schemeClr val="dk1"/>
                </a:solidFill>
                <a:latin typeface="Helvetica Neue"/>
              </a:rPr>
              <a:t>Consulter les </a:t>
            </a:r>
            <a:r>
              <a:rPr lang="fr-FR" sz="1100" dirty="0" err="1">
                <a:solidFill>
                  <a:schemeClr val="dk1"/>
                </a:solidFill>
                <a:latin typeface="Helvetica Neue"/>
              </a:rPr>
              <a:t>internets</a:t>
            </a:r>
            <a:r>
              <a:rPr lang="fr-FR" sz="1100" dirty="0">
                <a:solidFill>
                  <a:schemeClr val="dk1"/>
                </a:solidFill>
                <a:latin typeface="Helvetica Neue"/>
              </a:rPr>
              <a:t> pour se renseigner sur d’éventuelles pannes courantes ou méthodes de réparation / démontage de l’objet</a:t>
            </a:r>
          </a:p>
          <a:p>
            <a:pPr marL="285750" indent="-285750">
              <a:buFont typeface="Arial" panose="020B0604020202020204" pitchFamily="34" charset="0"/>
              <a:buChar char="•"/>
            </a:pPr>
            <a:r>
              <a:rPr lang="fr-FR" sz="1100" dirty="0">
                <a:solidFill>
                  <a:schemeClr val="dk1"/>
                </a:solidFill>
                <a:latin typeface="Helvetica Neue"/>
              </a:rPr>
              <a:t>Identifier les pièces défectueuses</a:t>
            </a:r>
          </a:p>
          <a:p>
            <a:pPr marL="285750" indent="-285750">
              <a:buFont typeface="Arial" panose="020B0604020202020204" pitchFamily="34" charset="0"/>
              <a:buChar char="•"/>
            </a:pPr>
            <a:r>
              <a:rPr lang="fr-FR" sz="1100" dirty="0">
                <a:solidFill>
                  <a:schemeClr val="dk1"/>
                </a:solidFill>
                <a:latin typeface="Helvetica Neue"/>
              </a:rPr>
              <a:t>Procéder aux réparations avec les outils et les méthodes nécessaires et appropriée </a:t>
            </a:r>
          </a:p>
        </p:txBody>
      </p:sp>
      <p:sp>
        <p:nvSpPr>
          <p:cNvPr id="35" name="Google Shape;86;p14">
            <a:extLst>
              <a:ext uri="{FF2B5EF4-FFF2-40B4-BE49-F238E27FC236}">
                <a16:creationId xmlns:a16="http://schemas.microsoft.com/office/drawing/2014/main" id="{8620A618-8517-4E65-BDD7-8CF8BEE8B5D7}"/>
              </a:ext>
            </a:extLst>
          </p:cNvPr>
          <p:cNvSpPr/>
          <p:nvPr/>
        </p:nvSpPr>
        <p:spPr>
          <a:xfrm>
            <a:off x="464399" y="6009471"/>
            <a:ext cx="6803175" cy="330533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grpSp>
        <p:nvGrpSpPr>
          <p:cNvPr id="36" name="Groupe 35">
            <a:extLst>
              <a:ext uri="{FF2B5EF4-FFF2-40B4-BE49-F238E27FC236}">
                <a16:creationId xmlns:a16="http://schemas.microsoft.com/office/drawing/2014/main" id="{AB27E217-25F2-4BBF-B1D7-21F4D610DA71}"/>
              </a:ext>
            </a:extLst>
          </p:cNvPr>
          <p:cNvGrpSpPr/>
          <p:nvPr/>
        </p:nvGrpSpPr>
        <p:grpSpPr>
          <a:xfrm>
            <a:off x="519492" y="4264895"/>
            <a:ext cx="2456776" cy="307801"/>
            <a:chOff x="519492" y="6811585"/>
            <a:chExt cx="2456776" cy="307801"/>
          </a:xfrm>
        </p:grpSpPr>
        <p:pic>
          <p:nvPicPr>
            <p:cNvPr id="37" name="Google Shape;101;p14">
              <a:extLst>
                <a:ext uri="{FF2B5EF4-FFF2-40B4-BE49-F238E27FC236}">
                  <a16:creationId xmlns:a16="http://schemas.microsoft.com/office/drawing/2014/main" id="{0FDA53C1-C255-4C81-8886-B6C56CAB8292}"/>
                </a:ext>
              </a:extLst>
            </p:cNvPr>
            <p:cNvPicPr preferRelativeResize="0"/>
            <p:nvPr/>
          </p:nvPicPr>
          <p:blipFill>
            <a:blip r:embed="rId8">
              <a:alphaModFix/>
            </a:blip>
            <a:stretch>
              <a:fillRect/>
            </a:stretch>
          </p:blipFill>
          <p:spPr>
            <a:xfrm>
              <a:off x="519492" y="6811585"/>
              <a:ext cx="307800" cy="307800"/>
            </a:xfrm>
            <a:prstGeom prst="rect">
              <a:avLst/>
            </a:prstGeom>
            <a:noFill/>
            <a:ln>
              <a:noFill/>
            </a:ln>
          </p:spPr>
        </p:pic>
        <p:sp>
          <p:nvSpPr>
            <p:cNvPr id="38" name="Google Shape;102;p14">
              <a:extLst>
                <a:ext uri="{FF2B5EF4-FFF2-40B4-BE49-F238E27FC236}">
                  <a16:creationId xmlns:a16="http://schemas.microsoft.com/office/drawing/2014/main" id="{4E13E9EE-6DF7-4439-BDAC-EF5BC5D69CB0}"/>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39" name="ZoneTexte 38">
            <a:extLst>
              <a:ext uri="{FF2B5EF4-FFF2-40B4-BE49-F238E27FC236}">
                <a16:creationId xmlns:a16="http://schemas.microsoft.com/office/drawing/2014/main" id="{27D25388-C6D7-41C5-8D00-17C6FCB4B774}"/>
              </a:ext>
            </a:extLst>
          </p:cNvPr>
          <p:cNvSpPr txBox="1"/>
          <p:nvPr/>
        </p:nvSpPr>
        <p:spPr>
          <a:xfrm>
            <a:off x="2921225" y="4342973"/>
            <a:ext cx="4090450" cy="630942"/>
          </a:xfrm>
          <a:prstGeom prst="rect">
            <a:avLst/>
          </a:prstGeom>
          <a:noFill/>
        </p:spPr>
        <p:txBody>
          <a:bodyPr wrap="square">
            <a:spAutoFit/>
          </a:bodyPr>
          <a:lstStyle/>
          <a:p>
            <a:r>
              <a:rPr lang="fr-FR" sz="700" dirty="0"/>
              <a:t>L’idée est ici de formaliser une méthode de diagnostic et de préparer au maximum une intervention de démontage et d’identification de la panne.</a:t>
            </a:r>
          </a:p>
          <a:p>
            <a:r>
              <a:rPr lang="fr-FR" sz="700" dirty="0"/>
              <a:t>Ces étapes peuvent sembler un peu procédurières aux stagiaires qui voudront très certainement tout de suite sauter sur les tournevis. Il est pourtant important de leur faire comprendre que cette étape est essentielle pour déjà orienter fortement la future recherche de panne.</a:t>
            </a:r>
          </a:p>
        </p:txBody>
      </p:sp>
      <p:grpSp>
        <p:nvGrpSpPr>
          <p:cNvPr id="40" name="Groupe 39">
            <a:extLst>
              <a:ext uri="{FF2B5EF4-FFF2-40B4-BE49-F238E27FC236}">
                <a16:creationId xmlns:a16="http://schemas.microsoft.com/office/drawing/2014/main" id="{28DD6F8F-CE6A-4851-BCC4-A10386C8F473}"/>
              </a:ext>
            </a:extLst>
          </p:cNvPr>
          <p:cNvGrpSpPr/>
          <p:nvPr/>
        </p:nvGrpSpPr>
        <p:grpSpPr>
          <a:xfrm>
            <a:off x="589833" y="8599209"/>
            <a:ext cx="2456776" cy="307801"/>
            <a:chOff x="519492" y="6811585"/>
            <a:chExt cx="2456776" cy="307801"/>
          </a:xfrm>
        </p:grpSpPr>
        <p:pic>
          <p:nvPicPr>
            <p:cNvPr id="42" name="Google Shape;101;p14">
              <a:extLst>
                <a:ext uri="{FF2B5EF4-FFF2-40B4-BE49-F238E27FC236}">
                  <a16:creationId xmlns:a16="http://schemas.microsoft.com/office/drawing/2014/main" id="{E534B3F3-7C9F-4A26-9ADB-EF0BBD348388}"/>
                </a:ext>
              </a:extLst>
            </p:cNvPr>
            <p:cNvPicPr preferRelativeResize="0"/>
            <p:nvPr/>
          </p:nvPicPr>
          <p:blipFill>
            <a:blip r:embed="rId8">
              <a:alphaModFix/>
            </a:blip>
            <a:stretch>
              <a:fillRect/>
            </a:stretch>
          </p:blipFill>
          <p:spPr>
            <a:xfrm>
              <a:off x="519492" y="6811585"/>
              <a:ext cx="307800" cy="307800"/>
            </a:xfrm>
            <a:prstGeom prst="rect">
              <a:avLst/>
            </a:prstGeom>
            <a:noFill/>
            <a:ln>
              <a:noFill/>
            </a:ln>
          </p:spPr>
        </p:pic>
        <p:sp>
          <p:nvSpPr>
            <p:cNvPr id="44" name="Google Shape;102;p14">
              <a:extLst>
                <a:ext uri="{FF2B5EF4-FFF2-40B4-BE49-F238E27FC236}">
                  <a16:creationId xmlns:a16="http://schemas.microsoft.com/office/drawing/2014/main" id="{6E8FA678-A35E-44E5-A587-F2E5DFFD48F1}"/>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45" name="ZoneTexte 44">
            <a:extLst>
              <a:ext uri="{FF2B5EF4-FFF2-40B4-BE49-F238E27FC236}">
                <a16:creationId xmlns:a16="http://schemas.microsoft.com/office/drawing/2014/main" id="{FD4AC8A2-A848-4442-9F63-409141CB8A28}"/>
              </a:ext>
            </a:extLst>
          </p:cNvPr>
          <p:cNvSpPr txBox="1"/>
          <p:nvPr/>
        </p:nvSpPr>
        <p:spPr>
          <a:xfrm>
            <a:off x="2991566" y="8677287"/>
            <a:ext cx="4090450" cy="630942"/>
          </a:xfrm>
          <a:prstGeom prst="rect">
            <a:avLst/>
          </a:prstGeom>
          <a:noFill/>
        </p:spPr>
        <p:txBody>
          <a:bodyPr wrap="square">
            <a:spAutoFit/>
          </a:bodyPr>
          <a:lstStyle/>
          <a:p>
            <a:r>
              <a:rPr lang="fr-FR" sz="700" dirty="0"/>
              <a:t>Ca y est voilà le grand bain, les apprenant.es vont sûrement se retrouver face à de nombreuses difficultés qui nécessiteront des apports théoriques soit de façon autodidacte à travers des recherches soit à travers des temps de théorie en groupe.</a:t>
            </a:r>
          </a:p>
          <a:p>
            <a:r>
              <a:rPr lang="fr-FR" sz="700" dirty="0"/>
              <a:t>Encourager les apprenant.es à faire des recherches par eux-mêmes avec tous les outils à leur disposition.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3">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4">
            <a:alphaModFix/>
          </a:blip>
          <a:stretch>
            <a:fillRect/>
          </a:stretch>
        </p:blipFill>
        <p:spPr>
          <a:xfrm>
            <a:off x="6456600" y="10010676"/>
            <a:ext cx="942900" cy="330022"/>
          </a:xfrm>
          <a:prstGeom prst="rect">
            <a:avLst/>
          </a:prstGeom>
          <a:noFill/>
          <a:ln>
            <a:noFill/>
          </a:ln>
        </p:spPr>
      </p:pic>
      <p:sp>
        <p:nvSpPr>
          <p:cNvPr id="54" name="Google Shape;192;p17">
            <a:extLst>
              <a:ext uri="{FF2B5EF4-FFF2-40B4-BE49-F238E27FC236}">
                <a16:creationId xmlns:a16="http://schemas.microsoft.com/office/drawing/2014/main" id="{EF1751FF-589A-4012-80A6-8CA5B3B7ABEF}"/>
              </a:ext>
            </a:extLst>
          </p:cNvPr>
          <p:cNvSpPr/>
          <p:nvPr/>
        </p:nvSpPr>
        <p:spPr>
          <a:xfrm>
            <a:off x="464400" y="1969482"/>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93;p17">
            <a:extLst>
              <a:ext uri="{FF2B5EF4-FFF2-40B4-BE49-F238E27FC236}">
                <a16:creationId xmlns:a16="http://schemas.microsoft.com/office/drawing/2014/main" id="{998A5D09-CB6F-47F5-9283-3BEB56A59491}"/>
              </a:ext>
            </a:extLst>
          </p:cNvPr>
          <p:cNvSpPr txBox="1"/>
          <p:nvPr/>
        </p:nvSpPr>
        <p:spPr>
          <a:xfrm>
            <a:off x="407700" y="1600182"/>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56" name="Google Shape;194;p17">
            <a:extLst>
              <a:ext uri="{FF2B5EF4-FFF2-40B4-BE49-F238E27FC236}">
                <a16:creationId xmlns:a16="http://schemas.microsoft.com/office/drawing/2014/main" id="{1D57459E-6414-4C92-90BC-3835C7E8B9A3}"/>
              </a:ext>
            </a:extLst>
          </p:cNvPr>
          <p:cNvSpPr txBox="1"/>
          <p:nvPr/>
        </p:nvSpPr>
        <p:spPr>
          <a:xfrm>
            <a:off x="600213" y="1984277"/>
            <a:ext cx="6343800" cy="800189"/>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rPr>
              <a:t>Idientifier les </a:t>
            </a:r>
            <a:r>
              <a:rPr lang="fr-FR" sz="1000" dirty="0">
                <a:latin typeface="Lexend Deca"/>
                <a:ea typeface="Lexend Deca"/>
                <a:cs typeface="Lexend Deca"/>
                <a:sym typeface="Lexend Deca"/>
              </a:rPr>
              <a:t>fonctions principales d’un objet électronique</a:t>
            </a:r>
            <a:br>
              <a:rPr lang="fr" sz="1000" dirty="0">
                <a:latin typeface="Lexend Deca"/>
                <a:ea typeface="Lexend Deca"/>
                <a:cs typeface="Lexend Deca"/>
                <a:sym typeface="Lexend Deca"/>
              </a:rPr>
            </a:br>
            <a:r>
              <a:rPr lang="fr" sz="1000" dirty="0">
                <a:latin typeface="Lexend Deca"/>
                <a:ea typeface="Lexend Deca"/>
                <a:cs typeface="Lexend Deca"/>
                <a:sym typeface="Lexend Deca"/>
              </a:rPr>
              <a:t>Ce support a été conçu pour PowerPoint et contient de nombreuses animations qui malheuresement ne fonctionne pas avec d’autres liseuses de diapos.</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57" name="Google Shape;195;p17">
            <a:extLst>
              <a:ext uri="{FF2B5EF4-FFF2-40B4-BE49-F238E27FC236}">
                <a16:creationId xmlns:a16="http://schemas.microsoft.com/office/drawing/2014/main" id="{7DBBD431-2942-473F-B7A3-D19A9712E0BD}"/>
              </a:ext>
            </a:extLst>
          </p:cNvPr>
          <p:cNvSpPr/>
          <p:nvPr/>
        </p:nvSpPr>
        <p:spPr>
          <a:xfrm>
            <a:off x="482513" y="3385943"/>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96;p17">
            <a:extLst>
              <a:ext uri="{FF2B5EF4-FFF2-40B4-BE49-F238E27FC236}">
                <a16:creationId xmlns:a16="http://schemas.microsoft.com/office/drawing/2014/main" id="{8992C3FE-0859-40AF-8EB2-668C2CA42A41}"/>
              </a:ext>
            </a:extLst>
          </p:cNvPr>
          <p:cNvSpPr txBox="1"/>
          <p:nvPr/>
        </p:nvSpPr>
        <p:spPr>
          <a:xfrm>
            <a:off x="446288" y="3016644"/>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59" name="Google Shape;197;p17">
            <a:extLst>
              <a:ext uri="{FF2B5EF4-FFF2-40B4-BE49-F238E27FC236}">
                <a16:creationId xmlns:a16="http://schemas.microsoft.com/office/drawing/2014/main" id="{178FF5B9-D93A-4CA7-A4CD-5AEE03D7DFBC}"/>
              </a:ext>
            </a:extLst>
          </p:cNvPr>
          <p:cNvSpPr txBox="1"/>
          <p:nvPr/>
        </p:nvSpPr>
        <p:spPr>
          <a:xfrm>
            <a:off x="618338" y="3612144"/>
            <a:ext cx="6343800" cy="1334951"/>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partie est dedonner le réflexe aux apprenant.es de décomposer les objets complexes en une somme de fonctions plus ssimples mises bout à bout pour à la fois avoir une meuilleur compréhension de l’objet et à la fois pour commencer à introduire une méthodologie de test eet de validation des fonctions.</a:t>
            </a:r>
            <a:endParaRPr sz="1100" dirty="0">
              <a:solidFill>
                <a:schemeClr val="dk1"/>
              </a:solidFill>
              <a:latin typeface="Lexend Deca"/>
              <a:ea typeface="Lexend Deca"/>
              <a:cs typeface="Lexend Deca"/>
              <a:sym typeface="Lexend Deca"/>
            </a:endParaRPr>
          </a:p>
        </p:txBody>
      </p:sp>
      <p:sp>
        <p:nvSpPr>
          <p:cNvPr id="60" name="Google Shape;203;p17">
            <a:extLst>
              <a:ext uri="{FF2B5EF4-FFF2-40B4-BE49-F238E27FC236}">
                <a16:creationId xmlns:a16="http://schemas.microsoft.com/office/drawing/2014/main" id="{9BA85FC6-36B8-4585-B594-926494BEB4B6}"/>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204;p17">
            <a:extLst>
              <a:ext uri="{FF2B5EF4-FFF2-40B4-BE49-F238E27FC236}">
                <a16:creationId xmlns:a16="http://schemas.microsoft.com/office/drawing/2014/main" id="{8D0FC10F-CB10-4EA1-8719-A51EF2DE8645}"/>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62" name="Google Shape;205;p17">
            <a:extLst>
              <a:ext uri="{FF2B5EF4-FFF2-40B4-BE49-F238E27FC236}">
                <a16:creationId xmlns:a16="http://schemas.microsoft.com/office/drawing/2014/main" id="{BBFEC5F5-6F94-4331-BF81-D07792785D3A}"/>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
        <p:nvSpPr>
          <p:cNvPr id="25" name="Google Shape;80;p13">
            <a:extLst>
              <a:ext uri="{FF2B5EF4-FFF2-40B4-BE49-F238E27FC236}">
                <a16:creationId xmlns:a16="http://schemas.microsoft.com/office/drawing/2014/main" id="{AA919E47-F1E6-4536-A14F-26313D7FB27F}"/>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18, 19, 21, 23</a:t>
            </a:r>
            <a:endParaRPr sz="1100" dirty="0">
              <a:solidFill>
                <a:srgbClr val="FFFFFF"/>
              </a:solidFill>
              <a:latin typeface="Helvetica Neue"/>
              <a:ea typeface="Helvetica Neue"/>
              <a:cs typeface="Helvetica Neue"/>
              <a:sym typeface="Helvetica Neue"/>
            </a:endParaRPr>
          </a:p>
        </p:txBody>
      </p:sp>
      <p:sp>
        <p:nvSpPr>
          <p:cNvPr id="26" name="Google Shape;77;p13">
            <a:extLst>
              <a:ext uri="{FF2B5EF4-FFF2-40B4-BE49-F238E27FC236}">
                <a16:creationId xmlns:a16="http://schemas.microsoft.com/office/drawing/2014/main" id="{DD153EC8-DBD9-4077-935B-2DAC16F9830D}"/>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a:t>
            </a:r>
            <a:r>
              <a:rPr lang="fr-FR" sz="1200" b="1" dirty="0">
                <a:solidFill>
                  <a:srgbClr val="FFFFFF"/>
                </a:solidFill>
                <a:latin typeface="Helvetica Neue"/>
                <a:ea typeface="Helvetica Neue"/>
                <a:cs typeface="Helvetica Neue"/>
                <a:sym typeface="Helvetica Neue"/>
              </a:rPr>
              <a:t>Fonctions principales et synoptiques</a:t>
            </a:r>
            <a:endParaRPr sz="1200" b="1" i="0" u="none" strike="noStrike" cap="none" dirty="0">
              <a:solidFill>
                <a:srgbClr val="FFFFFF"/>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752017141"/>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2894</TotalTime>
  <Words>627</Words>
  <Application>Microsoft Office PowerPoint</Application>
  <PresentationFormat>Personnalisé</PresentationFormat>
  <Paragraphs>61</Paragraphs>
  <Slides>3</Slides>
  <Notes>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3</vt:i4>
      </vt:variant>
    </vt:vector>
  </HeadingPairs>
  <TitlesOfParts>
    <vt:vector size="7" baseType="lpstr">
      <vt:lpstr>Lexend Deca</vt:lpstr>
      <vt:lpstr>Helvetica Neue</vt:lpstr>
      <vt:lpstr>Arial</vt:lpstr>
      <vt:lpstr>Simple Light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53</cp:revision>
  <dcterms:modified xsi:type="dcterms:W3CDTF">2024-03-21T06:36:51Z</dcterms:modified>
</cp:coreProperties>
</file>